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60" r:id="rId3"/>
    <p:sldId id="261" r:id="rId4"/>
    <p:sldId id="262" r:id="rId5"/>
    <p:sldId id="264" r:id="rId6"/>
    <p:sldId id="276" r:id="rId7"/>
    <p:sldId id="265" r:id="rId8"/>
    <p:sldId id="279" r:id="rId9"/>
    <p:sldId id="278" r:id="rId10"/>
    <p:sldId id="280" r:id="rId11"/>
    <p:sldId id="281" r:id="rId12"/>
    <p:sldId id="282" r:id="rId13"/>
    <p:sldId id="283" r:id="rId14"/>
    <p:sldId id="268" r:id="rId15"/>
    <p:sldId id="267" r:id="rId16"/>
    <p:sldId id="263" r:id="rId17"/>
    <p:sldId id="269" r:id="rId18"/>
    <p:sldId id="277" r:id="rId19"/>
    <p:sldId id="285" r:id="rId20"/>
    <p:sldId id="266" r:id="rId21"/>
    <p:sldId id="270" r:id="rId22"/>
    <p:sldId id="271" r:id="rId23"/>
    <p:sldId id="272" r:id="rId24"/>
    <p:sldId id="273" r:id="rId25"/>
    <p:sldId id="287" r:id="rId26"/>
    <p:sldId id="257" r:id="rId27"/>
    <p:sldId id="258" r:id="rId28"/>
    <p:sldId id="288" r:id="rId29"/>
    <p:sldId id="259" r:id="rId30"/>
    <p:sldId id="286" r:id="rId31"/>
    <p:sldId id="289" r:id="rId32"/>
    <p:sldId id="290" r:id="rId33"/>
    <p:sldId id="291" r:id="rId34"/>
    <p:sldId id="292" r:id="rId35"/>
    <p:sldId id="297" r:id="rId36"/>
    <p:sldId id="298" r:id="rId37"/>
    <p:sldId id="300" r:id="rId38"/>
    <p:sldId id="301" r:id="rId39"/>
    <p:sldId id="299" r:id="rId40"/>
    <p:sldId id="293" r:id="rId41"/>
    <p:sldId id="294" r:id="rId42"/>
    <p:sldId id="295" r:id="rId43"/>
    <p:sldId id="296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4;&#1090;&#1095;&#1077;&#1090;%20&#1086;&#1073;%20&#1091;&#1089;&#1087;&#1077;&#1074;&#1072;&#1077;&#1084;&#1086;&#1089;&#1090;&#1080;%20&#1079;&#1072;%20I%20&#1087;&#1086;&#1083;&#1091;&#1075;&#1086;&#1076;&#1080;&#1077;%202009-10\&#1054;&#1090;&#1095;&#1077;&#1090;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4;&#1090;&#1095;&#1077;&#1090;%20&#1086;&#1073;%20&#1091;&#1089;&#1087;&#1077;&#1074;&#1072;&#1077;&#1084;&#1086;&#1089;&#1090;&#1080;%20&#1079;&#1072;%20I%20&#1087;&#1086;&#1083;&#1091;&#1075;&#1086;&#1076;&#1080;&#1077;%202009-10\&#1054;&#1090;&#1095;&#1077;&#1090;.xlsx" TargetMode="External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96;&#1082;&#1086;&#1083;&#1072;\Documents\&#1040;&#1090;&#1090;&#1077;&#1089;&#1090;&#1072;&#1094;&#1080;&#1103;%20&#1096;&#1082;&#1086;&#1083;&#1099;%202009%20&#1075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00B0F0"/>
            </a:solidFill>
          </c:spPr>
          <c:explosion val="25"/>
          <c:dPt>
            <c:idx val="0"/>
            <c:spPr>
              <a:solidFill>
                <a:srgbClr val="C00000"/>
              </a:solidFill>
            </c:spPr>
          </c:dPt>
          <c:cat>
            <c:strRef>
              <c:f>Лист1!$A$2:$A$3</c:f>
              <c:strCache>
                <c:ptCount val="2"/>
                <c:pt idx="0">
                  <c:v>ВЫСШЕЕ 24  ЧЕЛ.</c:v>
                </c:pt>
                <c:pt idx="1">
                  <c:v>СРЕДНЕЕ-СПЕЦИАЛЬНОЕ 5 ЧЕЛ.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</c:v>
                </c:pt>
                <c:pt idx="1">
                  <c:v>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593746962185256"/>
          <c:y val="0.28416108779354132"/>
          <c:w val="0.41406253037814728"/>
          <c:h val="0.43167782441291752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2006-2007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успеваемость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0.4160000000000002</c:v>
                </c:pt>
                <c:pt idx="1">
                  <c:v>0.93100000000000005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2007-2008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успеваемость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0.40700000000000008</c:v>
                </c:pt>
                <c:pt idx="1">
                  <c:v>0.96700000000000041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2008-2009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успеваемость</c:v>
                </c:pt>
              </c:strCache>
            </c:strRef>
          </c:cat>
          <c:val>
            <c:numRef>
              <c:f>Лист1!$D$2:$D$3</c:f>
              <c:numCache>
                <c:formatCode>0.00%</c:formatCode>
                <c:ptCount val="2"/>
                <c:pt idx="0">
                  <c:v>0.45200000000000001</c:v>
                </c:pt>
                <c:pt idx="1">
                  <c:v>0.98099999999999998</c:v>
                </c:pt>
              </c:numCache>
            </c:numRef>
          </c:val>
        </c:ser>
        <c:axId val="86375808"/>
        <c:axId val="94053504"/>
      </c:barChart>
      <c:catAx>
        <c:axId val="8637580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>
                <a:solidFill>
                  <a:srgbClr val="FFFF00"/>
                </a:solidFill>
              </a:defRPr>
            </a:pPr>
            <a:endParaRPr lang="ru-RU"/>
          </a:p>
        </c:txPr>
        <c:crossAx val="94053504"/>
        <c:crosses val="autoZero"/>
        <c:auto val="1"/>
        <c:lblAlgn val="ctr"/>
        <c:lblOffset val="100"/>
      </c:catAx>
      <c:valAx>
        <c:axId val="94053504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63758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198443156468149"/>
          <c:y val="4.2837820060917402E-2"/>
          <c:w val="0.76810607192569935"/>
          <c:h val="0.8063195060495773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2006-2007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с одной "4"</c:v>
                </c:pt>
                <c:pt idx="2">
                  <c:v>на "4" и "5"</c:v>
                </c:pt>
                <c:pt idx="3">
                  <c:v>с одной  "3"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5.0299999999999997E-2</c:v>
                </c:pt>
                <c:pt idx="1">
                  <c:v>4.0300000000000023E-2</c:v>
                </c:pt>
                <c:pt idx="2">
                  <c:v>0.36600000000000038</c:v>
                </c:pt>
                <c:pt idx="3">
                  <c:v>7.6999999999999999E-2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2007-2008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с одной "4"</c:v>
                </c:pt>
                <c:pt idx="2">
                  <c:v>на "4" и "5"</c:v>
                </c:pt>
                <c:pt idx="3">
                  <c:v>с одной  "3"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6.9000000000000034E-2</c:v>
                </c:pt>
                <c:pt idx="1">
                  <c:v>2.5999999999999999E-2</c:v>
                </c:pt>
                <c:pt idx="2">
                  <c:v>0.33800000000000047</c:v>
                </c:pt>
                <c:pt idx="3">
                  <c:v>9.8000000000000129E-2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2008-2009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с одной "4"</c:v>
                </c:pt>
                <c:pt idx="2">
                  <c:v>на "4" и "5"</c:v>
                </c:pt>
                <c:pt idx="3">
                  <c:v>с одной  "3"</c:v>
                </c:pt>
              </c:strCache>
            </c:strRef>
          </c:cat>
          <c:val>
            <c:numRef>
              <c:f>Лист1!$D$2:$D$5</c:f>
              <c:numCache>
                <c:formatCode>0.00%</c:formatCode>
                <c:ptCount val="4"/>
                <c:pt idx="0">
                  <c:v>6.2000000000000034E-2</c:v>
                </c:pt>
                <c:pt idx="1">
                  <c:v>4.9800000000000066E-2</c:v>
                </c:pt>
                <c:pt idx="2" formatCode="0%">
                  <c:v>0.3900000000000004</c:v>
                </c:pt>
                <c:pt idx="3">
                  <c:v>4.9800000000000066E-2</c:v>
                </c:pt>
              </c:numCache>
            </c:numRef>
          </c:val>
        </c:ser>
        <c:shape val="pyramid"/>
        <c:axId val="94083712"/>
        <c:axId val="94093696"/>
        <c:axId val="0"/>
      </c:bar3DChart>
      <c:catAx>
        <c:axId val="9408371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4093696"/>
        <c:crosses val="autoZero"/>
        <c:auto val="1"/>
        <c:lblAlgn val="ctr"/>
        <c:lblOffset val="100"/>
      </c:catAx>
      <c:valAx>
        <c:axId val="94093696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40837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2006-2007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Лист1!$A$2:$A$16</c:f>
              <c:strCache>
                <c:ptCount val="15"/>
                <c:pt idx="0">
                  <c:v>русский</c:v>
                </c:pt>
                <c:pt idx="1">
                  <c:v>литерат</c:v>
                </c:pt>
                <c:pt idx="2">
                  <c:v>математ</c:v>
                </c:pt>
                <c:pt idx="3">
                  <c:v>химия</c:v>
                </c:pt>
                <c:pt idx="4">
                  <c:v>эконом</c:v>
                </c:pt>
                <c:pt idx="5">
                  <c:v>история</c:v>
                </c:pt>
                <c:pt idx="6">
                  <c:v>экология</c:v>
                </c:pt>
                <c:pt idx="7">
                  <c:v>биология</c:v>
                </c:pt>
                <c:pt idx="8">
                  <c:v>географ</c:v>
                </c:pt>
                <c:pt idx="9">
                  <c:v>ОБЖ</c:v>
                </c:pt>
                <c:pt idx="10">
                  <c:v>англ.яз</c:v>
                </c:pt>
                <c:pt idx="11">
                  <c:v>музыка</c:v>
                </c:pt>
                <c:pt idx="12">
                  <c:v>технолог</c:v>
                </c:pt>
                <c:pt idx="13">
                  <c:v>физ-ра</c:v>
                </c:pt>
                <c:pt idx="14">
                  <c:v>информ</c:v>
                </c:pt>
              </c:strCache>
            </c:strRef>
          </c:cat>
          <c:val>
            <c:numRef>
              <c:f>Лист1!$B$2:$B$16</c:f>
              <c:numCache>
                <c:formatCode>0.00%</c:formatCode>
                <c:ptCount val="15"/>
                <c:pt idx="0">
                  <c:v>0.55600000000000005</c:v>
                </c:pt>
                <c:pt idx="1">
                  <c:v>0.75800000000000078</c:v>
                </c:pt>
                <c:pt idx="2">
                  <c:v>0.65200000000000091</c:v>
                </c:pt>
                <c:pt idx="3">
                  <c:v>0.48900000000000032</c:v>
                </c:pt>
                <c:pt idx="4" formatCode="0%">
                  <c:v>0.69000000000000061</c:v>
                </c:pt>
                <c:pt idx="5">
                  <c:v>0.67300000000000093</c:v>
                </c:pt>
                <c:pt idx="6">
                  <c:v>0.88500000000000001</c:v>
                </c:pt>
                <c:pt idx="7">
                  <c:v>0.87200000000000066</c:v>
                </c:pt>
                <c:pt idx="8">
                  <c:v>0.61700000000000066</c:v>
                </c:pt>
                <c:pt idx="9">
                  <c:v>0.85300000000000065</c:v>
                </c:pt>
                <c:pt idx="10">
                  <c:v>0.64300000000000079</c:v>
                </c:pt>
                <c:pt idx="11" formatCode="0%">
                  <c:v>1</c:v>
                </c:pt>
                <c:pt idx="12">
                  <c:v>0.97400000000000064</c:v>
                </c:pt>
                <c:pt idx="13">
                  <c:v>0.96300000000000063</c:v>
                </c:pt>
                <c:pt idx="14">
                  <c:v>0.58799999999999997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2007-2008</c:v>
                </c:pt>
              </c:strCache>
            </c:strRef>
          </c:tx>
          <c:cat>
            <c:strRef>
              <c:f>Лист1!$A$2:$A$16</c:f>
              <c:strCache>
                <c:ptCount val="15"/>
                <c:pt idx="0">
                  <c:v>русский</c:v>
                </c:pt>
                <c:pt idx="1">
                  <c:v>литерат</c:v>
                </c:pt>
                <c:pt idx="2">
                  <c:v>математ</c:v>
                </c:pt>
                <c:pt idx="3">
                  <c:v>химия</c:v>
                </c:pt>
                <c:pt idx="4">
                  <c:v>эконом</c:v>
                </c:pt>
                <c:pt idx="5">
                  <c:v>история</c:v>
                </c:pt>
                <c:pt idx="6">
                  <c:v>экология</c:v>
                </c:pt>
                <c:pt idx="7">
                  <c:v>биология</c:v>
                </c:pt>
                <c:pt idx="8">
                  <c:v>географ</c:v>
                </c:pt>
                <c:pt idx="9">
                  <c:v>ОБЖ</c:v>
                </c:pt>
                <c:pt idx="10">
                  <c:v>англ.яз</c:v>
                </c:pt>
                <c:pt idx="11">
                  <c:v>музыка</c:v>
                </c:pt>
                <c:pt idx="12">
                  <c:v>технолог</c:v>
                </c:pt>
                <c:pt idx="13">
                  <c:v>физ-ра</c:v>
                </c:pt>
                <c:pt idx="14">
                  <c:v>информ</c:v>
                </c:pt>
              </c:strCache>
            </c:strRef>
          </c:cat>
          <c:val>
            <c:numRef>
              <c:f>Лист1!$C$2:$C$16</c:f>
              <c:numCache>
                <c:formatCode>0.00%</c:formatCode>
                <c:ptCount val="15"/>
                <c:pt idx="0">
                  <c:v>0.58899999999999997</c:v>
                </c:pt>
                <c:pt idx="1">
                  <c:v>0.78949999999999998</c:v>
                </c:pt>
                <c:pt idx="2">
                  <c:v>0.68899999999999995</c:v>
                </c:pt>
                <c:pt idx="3">
                  <c:v>0.49600000000000033</c:v>
                </c:pt>
                <c:pt idx="4">
                  <c:v>0.84300000000000064</c:v>
                </c:pt>
                <c:pt idx="5" formatCode="0%">
                  <c:v>0.70970000000000066</c:v>
                </c:pt>
                <c:pt idx="6">
                  <c:v>0.93500000000000005</c:v>
                </c:pt>
                <c:pt idx="7">
                  <c:v>0.89500000000000002</c:v>
                </c:pt>
                <c:pt idx="8">
                  <c:v>0.70800000000000063</c:v>
                </c:pt>
                <c:pt idx="9">
                  <c:v>0.83800000000000063</c:v>
                </c:pt>
                <c:pt idx="10">
                  <c:v>0.6460000000000008</c:v>
                </c:pt>
                <c:pt idx="11">
                  <c:v>0.98899999999999999</c:v>
                </c:pt>
                <c:pt idx="12">
                  <c:v>0.97400000000000064</c:v>
                </c:pt>
                <c:pt idx="13">
                  <c:v>0.94599999999999995</c:v>
                </c:pt>
                <c:pt idx="14">
                  <c:v>0.69799999999999995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2008-2009</c:v>
                </c:pt>
              </c:strCache>
            </c:strRef>
          </c:tx>
          <c:cat>
            <c:strRef>
              <c:f>Лист1!$A$2:$A$16</c:f>
              <c:strCache>
                <c:ptCount val="15"/>
                <c:pt idx="0">
                  <c:v>русский</c:v>
                </c:pt>
                <c:pt idx="1">
                  <c:v>литерат</c:v>
                </c:pt>
                <c:pt idx="2">
                  <c:v>математ</c:v>
                </c:pt>
                <c:pt idx="3">
                  <c:v>химия</c:v>
                </c:pt>
                <c:pt idx="4">
                  <c:v>эконом</c:v>
                </c:pt>
                <c:pt idx="5">
                  <c:v>история</c:v>
                </c:pt>
                <c:pt idx="6">
                  <c:v>экология</c:v>
                </c:pt>
                <c:pt idx="7">
                  <c:v>биология</c:v>
                </c:pt>
                <c:pt idx="8">
                  <c:v>географ</c:v>
                </c:pt>
                <c:pt idx="9">
                  <c:v>ОБЖ</c:v>
                </c:pt>
                <c:pt idx="10">
                  <c:v>англ.яз</c:v>
                </c:pt>
                <c:pt idx="11">
                  <c:v>музыка</c:v>
                </c:pt>
                <c:pt idx="12">
                  <c:v>технолог</c:v>
                </c:pt>
                <c:pt idx="13">
                  <c:v>физ-ра</c:v>
                </c:pt>
                <c:pt idx="14">
                  <c:v>информ</c:v>
                </c:pt>
              </c:strCache>
            </c:strRef>
          </c:cat>
          <c:val>
            <c:numRef>
              <c:f>Лист1!$D$2:$D$16</c:f>
              <c:numCache>
                <c:formatCode>0%</c:formatCode>
                <c:ptCount val="15"/>
                <c:pt idx="0" formatCode="0.00%">
                  <c:v>0.55800000000000005</c:v>
                </c:pt>
                <c:pt idx="1">
                  <c:v>0.79</c:v>
                </c:pt>
                <c:pt idx="2" formatCode="0.00%">
                  <c:v>0.71400000000000063</c:v>
                </c:pt>
                <c:pt idx="3" formatCode="0.00%">
                  <c:v>0.57399999999999995</c:v>
                </c:pt>
                <c:pt idx="4" formatCode="0.00%">
                  <c:v>0.89100000000000001</c:v>
                </c:pt>
                <c:pt idx="5">
                  <c:v>0.77000000000000079</c:v>
                </c:pt>
                <c:pt idx="6" formatCode="0.00%">
                  <c:v>0.91900000000000004</c:v>
                </c:pt>
                <c:pt idx="7" formatCode="0.00%">
                  <c:v>0.89600000000000002</c:v>
                </c:pt>
                <c:pt idx="8" formatCode="0.00%">
                  <c:v>0.75300000000000078</c:v>
                </c:pt>
                <c:pt idx="9" formatCode="0.00%">
                  <c:v>0.87100000000000066</c:v>
                </c:pt>
                <c:pt idx="10" formatCode="0.00%">
                  <c:v>0.67800000000000094</c:v>
                </c:pt>
                <c:pt idx="11" formatCode="0.00%">
                  <c:v>0.995</c:v>
                </c:pt>
                <c:pt idx="12" formatCode="0.00%">
                  <c:v>0.95500000000000063</c:v>
                </c:pt>
                <c:pt idx="13" formatCode="0.00%">
                  <c:v>0.96400000000000063</c:v>
                </c:pt>
                <c:pt idx="14" formatCode="0.00%">
                  <c:v>0.83600000000000063</c:v>
                </c:pt>
              </c:numCache>
            </c:numRef>
          </c:val>
        </c:ser>
        <c:axId val="94148096"/>
        <c:axId val="94149632"/>
      </c:barChart>
      <c:catAx>
        <c:axId val="941480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4149632"/>
        <c:crosses val="autoZero"/>
        <c:auto val="1"/>
        <c:lblAlgn val="ctr"/>
        <c:lblOffset val="100"/>
      </c:catAx>
      <c:valAx>
        <c:axId val="94149632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41480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2005-06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Лист1!$A$2:$A$16</c:f>
              <c:strCache>
                <c:ptCount val="15"/>
                <c:pt idx="0">
                  <c:v>русский</c:v>
                </c:pt>
                <c:pt idx="1">
                  <c:v>литература</c:v>
                </c:pt>
                <c:pt idx="2">
                  <c:v>математ</c:v>
                </c:pt>
                <c:pt idx="3">
                  <c:v>химия</c:v>
                </c:pt>
                <c:pt idx="4">
                  <c:v>эконом</c:v>
                </c:pt>
                <c:pt idx="5">
                  <c:v>история</c:v>
                </c:pt>
                <c:pt idx="6">
                  <c:v>экология</c:v>
                </c:pt>
                <c:pt idx="7">
                  <c:v>биология</c:v>
                </c:pt>
                <c:pt idx="8">
                  <c:v>география</c:v>
                </c:pt>
                <c:pt idx="9">
                  <c:v>ОБЖ</c:v>
                </c:pt>
                <c:pt idx="10">
                  <c:v>англ.яз</c:v>
                </c:pt>
                <c:pt idx="11">
                  <c:v>музыка</c:v>
                </c:pt>
                <c:pt idx="12">
                  <c:v>технолог</c:v>
                </c:pt>
                <c:pt idx="13">
                  <c:v>физ-ра</c:v>
                </c:pt>
                <c:pt idx="14">
                  <c:v>информ</c:v>
                </c:pt>
              </c:strCache>
            </c:strRef>
          </c:cat>
          <c:val>
            <c:numRef>
              <c:f>Лист1!$B$2:$B$16</c:f>
              <c:numCache>
                <c:formatCode>0.00%</c:formatCode>
                <c:ptCount val="15"/>
                <c:pt idx="0">
                  <c:v>0.98499999999999999</c:v>
                </c:pt>
                <c:pt idx="1">
                  <c:v>0.99199999999999999</c:v>
                </c:pt>
                <c:pt idx="2">
                  <c:v>0.96800000000000064</c:v>
                </c:pt>
                <c:pt idx="3">
                  <c:v>0.99299999999999999</c:v>
                </c:pt>
                <c:pt idx="4" formatCode="0%">
                  <c:v>1</c:v>
                </c:pt>
                <c:pt idx="5">
                  <c:v>0.98799999999999999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0.98399999999999999</c:v>
                </c:pt>
                <c:pt idx="11" formatCode="0%">
                  <c:v>1</c:v>
                </c:pt>
                <c:pt idx="12">
                  <c:v>0.998</c:v>
                </c:pt>
                <c:pt idx="13">
                  <c:v>0.997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2006-07</c:v>
                </c:pt>
              </c:strCache>
            </c:strRef>
          </c:tx>
          <c:cat>
            <c:strRef>
              <c:f>Лист1!$A$2:$A$16</c:f>
              <c:strCache>
                <c:ptCount val="15"/>
                <c:pt idx="0">
                  <c:v>русский</c:v>
                </c:pt>
                <c:pt idx="1">
                  <c:v>литература</c:v>
                </c:pt>
                <c:pt idx="2">
                  <c:v>математ</c:v>
                </c:pt>
                <c:pt idx="3">
                  <c:v>химия</c:v>
                </c:pt>
                <c:pt idx="4">
                  <c:v>эконом</c:v>
                </c:pt>
                <c:pt idx="5">
                  <c:v>история</c:v>
                </c:pt>
                <c:pt idx="6">
                  <c:v>экология</c:v>
                </c:pt>
                <c:pt idx="7">
                  <c:v>биология</c:v>
                </c:pt>
                <c:pt idx="8">
                  <c:v>география</c:v>
                </c:pt>
                <c:pt idx="9">
                  <c:v>ОБЖ</c:v>
                </c:pt>
                <c:pt idx="10">
                  <c:v>англ.яз</c:v>
                </c:pt>
                <c:pt idx="11">
                  <c:v>музыка</c:v>
                </c:pt>
                <c:pt idx="12">
                  <c:v>технолог</c:v>
                </c:pt>
                <c:pt idx="13">
                  <c:v>физ-ра</c:v>
                </c:pt>
                <c:pt idx="14">
                  <c:v>информ</c:v>
                </c:pt>
              </c:strCache>
            </c:strRef>
          </c:cat>
          <c:val>
            <c:numRef>
              <c:f>Лист1!$C$2:$C$16</c:f>
              <c:numCache>
                <c:formatCode>0.00%</c:formatCode>
                <c:ptCount val="15"/>
                <c:pt idx="0">
                  <c:v>0.99399999999999999</c:v>
                </c:pt>
                <c:pt idx="1">
                  <c:v>1</c:v>
                </c:pt>
                <c:pt idx="2">
                  <c:v>0.98899999999999999</c:v>
                </c:pt>
                <c:pt idx="3">
                  <c:v>1</c:v>
                </c:pt>
                <c:pt idx="4">
                  <c:v>1</c:v>
                </c:pt>
                <c:pt idx="5">
                  <c:v>0.996</c:v>
                </c:pt>
                <c:pt idx="6">
                  <c:v>1</c:v>
                </c:pt>
                <c:pt idx="7">
                  <c:v>1</c:v>
                </c:pt>
                <c:pt idx="8">
                  <c:v>0.98599999999999999</c:v>
                </c:pt>
                <c:pt idx="9">
                  <c:v>0.996</c:v>
                </c:pt>
                <c:pt idx="10">
                  <c:v>0.99099999999999999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2007-08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Лист1!$A$2:$A$16</c:f>
              <c:strCache>
                <c:ptCount val="15"/>
                <c:pt idx="0">
                  <c:v>русский</c:v>
                </c:pt>
                <c:pt idx="1">
                  <c:v>литература</c:v>
                </c:pt>
                <c:pt idx="2">
                  <c:v>математ</c:v>
                </c:pt>
                <c:pt idx="3">
                  <c:v>химия</c:v>
                </c:pt>
                <c:pt idx="4">
                  <c:v>эконом</c:v>
                </c:pt>
                <c:pt idx="5">
                  <c:v>история</c:v>
                </c:pt>
                <c:pt idx="6">
                  <c:v>экология</c:v>
                </c:pt>
                <c:pt idx="7">
                  <c:v>биология</c:v>
                </c:pt>
                <c:pt idx="8">
                  <c:v>география</c:v>
                </c:pt>
                <c:pt idx="9">
                  <c:v>ОБЖ</c:v>
                </c:pt>
                <c:pt idx="10">
                  <c:v>англ.яз</c:v>
                </c:pt>
                <c:pt idx="11">
                  <c:v>музыка</c:v>
                </c:pt>
                <c:pt idx="12">
                  <c:v>технолог</c:v>
                </c:pt>
                <c:pt idx="13">
                  <c:v>физ-ра</c:v>
                </c:pt>
                <c:pt idx="14">
                  <c:v>информ</c:v>
                </c:pt>
              </c:strCache>
            </c:strRef>
          </c:cat>
          <c:val>
            <c:numRef>
              <c:f>Лист1!$D$2:$D$16</c:f>
              <c:numCache>
                <c:formatCode>0%</c:formatCode>
                <c:ptCount val="15"/>
                <c:pt idx="0" formatCode="0.00%">
                  <c:v>0.99299999999999999</c:v>
                </c:pt>
                <c:pt idx="1">
                  <c:v>1</c:v>
                </c:pt>
                <c:pt idx="2" formatCode="0.00%">
                  <c:v>1</c:v>
                </c:pt>
                <c:pt idx="3" formatCode="0.00%">
                  <c:v>1</c:v>
                </c:pt>
                <c:pt idx="4" formatCode="0.00%">
                  <c:v>1</c:v>
                </c:pt>
                <c:pt idx="5" formatCode="0.00%">
                  <c:v>0.998</c:v>
                </c:pt>
                <c:pt idx="6" formatCode="0.00%">
                  <c:v>1</c:v>
                </c:pt>
                <c:pt idx="7" formatCode="0.00%">
                  <c:v>1</c:v>
                </c:pt>
                <c:pt idx="8" formatCode="0.00%">
                  <c:v>1</c:v>
                </c:pt>
                <c:pt idx="9" formatCode="0.00%">
                  <c:v>1</c:v>
                </c:pt>
                <c:pt idx="10" formatCode="0.00%">
                  <c:v>0.995</c:v>
                </c:pt>
                <c:pt idx="11" formatCode="0.00%">
                  <c:v>1</c:v>
                </c:pt>
                <c:pt idx="12" formatCode="0.00%">
                  <c:v>1</c:v>
                </c:pt>
                <c:pt idx="13" formatCode="0.00%">
                  <c:v>1</c:v>
                </c:pt>
                <c:pt idx="14" formatCode="0.00%">
                  <c:v>1</c:v>
                </c:pt>
              </c:numCache>
            </c:numRef>
          </c:val>
        </c:ser>
        <c:axId val="48643456"/>
        <c:axId val="48710784"/>
      </c:barChart>
      <c:catAx>
        <c:axId val="486434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8710784"/>
        <c:crosses val="autoZero"/>
        <c:auto val="1"/>
        <c:lblAlgn val="ctr"/>
        <c:lblOffset val="100"/>
      </c:catAx>
      <c:valAx>
        <c:axId val="48710784"/>
        <c:scaling>
          <c:orientation val="minMax"/>
        </c:scaling>
        <c:axPos val="l"/>
        <c:majorGridlines/>
        <c:numFmt formatCode="0.00%" sourceLinked="1"/>
        <c:tickLblPos val="nextTo"/>
        <c:crossAx val="4864345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dk1" tx1="lt1" bg2="dk2" tx2="lt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Лист3!$A$36</c:f>
              <c:strCache>
                <c:ptCount val="1"/>
                <c:pt idx="0">
                  <c:v>Качество знаний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Лист3!$B$35:$L$35</c:f>
              <c:strCach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5а</c:v>
                </c:pt>
                <c:pt idx="4">
                  <c:v>5б</c:v>
                </c:pt>
                <c:pt idx="5">
                  <c:v>6</c:v>
                </c:pt>
                <c:pt idx="6">
                  <c:v>7</c:v>
                </c:pt>
                <c:pt idx="7">
                  <c:v>8а</c:v>
                </c:pt>
                <c:pt idx="8">
                  <c:v>8б</c:v>
                </c:pt>
                <c:pt idx="9">
                  <c:v>9а</c:v>
                </c:pt>
                <c:pt idx="10">
                  <c:v>9б</c:v>
                </c:pt>
              </c:strCache>
            </c:strRef>
          </c:cat>
          <c:val>
            <c:numRef>
              <c:f>Лист3!$B$36:$L$36</c:f>
              <c:numCache>
                <c:formatCode>General</c:formatCode>
                <c:ptCount val="11"/>
                <c:pt idx="0">
                  <c:v>48.1</c:v>
                </c:pt>
                <c:pt idx="1">
                  <c:v>57</c:v>
                </c:pt>
                <c:pt idx="2">
                  <c:v>75.8</c:v>
                </c:pt>
                <c:pt idx="3">
                  <c:v>50</c:v>
                </c:pt>
                <c:pt idx="4">
                  <c:v>82.3</c:v>
                </c:pt>
                <c:pt idx="5">
                  <c:v>27</c:v>
                </c:pt>
                <c:pt idx="6">
                  <c:v>18</c:v>
                </c:pt>
                <c:pt idx="7">
                  <c:v>15</c:v>
                </c:pt>
                <c:pt idx="8">
                  <c:v>0</c:v>
                </c:pt>
                <c:pt idx="9">
                  <c:v>28</c:v>
                </c:pt>
                <c:pt idx="10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Лист3!$A$37</c:f>
              <c:strCache>
                <c:ptCount val="1"/>
                <c:pt idx="0">
                  <c:v>Степень обученности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Лист3!$B$35:$L$35</c:f>
              <c:strCach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5а</c:v>
                </c:pt>
                <c:pt idx="4">
                  <c:v>5б</c:v>
                </c:pt>
                <c:pt idx="5">
                  <c:v>6</c:v>
                </c:pt>
                <c:pt idx="6">
                  <c:v>7</c:v>
                </c:pt>
                <c:pt idx="7">
                  <c:v>8а</c:v>
                </c:pt>
                <c:pt idx="8">
                  <c:v>8б</c:v>
                </c:pt>
                <c:pt idx="9">
                  <c:v>9а</c:v>
                </c:pt>
                <c:pt idx="10">
                  <c:v>9б</c:v>
                </c:pt>
              </c:strCache>
            </c:strRef>
          </c:cat>
          <c:val>
            <c:numRef>
              <c:f>Лист3!$B$37:$L$37</c:f>
              <c:numCache>
                <c:formatCode>General</c:formatCode>
                <c:ptCount val="11"/>
                <c:pt idx="0">
                  <c:v>52.1</c:v>
                </c:pt>
                <c:pt idx="1">
                  <c:v>54</c:v>
                </c:pt>
                <c:pt idx="2">
                  <c:v>60</c:v>
                </c:pt>
                <c:pt idx="3">
                  <c:v>74.2</c:v>
                </c:pt>
                <c:pt idx="4">
                  <c:v>70</c:v>
                </c:pt>
                <c:pt idx="5">
                  <c:v>43.5</c:v>
                </c:pt>
                <c:pt idx="6">
                  <c:v>47</c:v>
                </c:pt>
                <c:pt idx="7">
                  <c:v>35.800000000000004</c:v>
                </c:pt>
                <c:pt idx="8">
                  <c:v>30.1</c:v>
                </c:pt>
                <c:pt idx="9">
                  <c:v>39</c:v>
                </c:pt>
                <c:pt idx="10">
                  <c:v>37</c:v>
                </c:pt>
              </c:numCache>
            </c:numRef>
          </c:val>
        </c:ser>
        <c:ser>
          <c:idx val="2"/>
          <c:order val="2"/>
          <c:tx>
            <c:strRef>
              <c:f>Лист3!$A$38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Лист3!$B$35:$L$35</c:f>
              <c:strCach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5а</c:v>
                </c:pt>
                <c:pt idx="4">
                  <c:v>5б</c:v>
                </c:pt>
                <c:pt idx="5">
                  <c:v>6</c:v>
                </c:pt>
                <c:pt idx="6">
                  <c:v>7</c:v>
                </c:pt>
                <c:pt idx="7">
                  <c:v>8а</c:v>
                </c:pt>
                <c:pt idx="8">
                  <c:v>8б</c:v>
                </c:pt>
                <c:pt idx="9">
                  <c:v>9а</c:v>
                </c:pt>
                <c:pt idx="10">
                  <c:v>9б</c:v>
                </c:pt>
              </c:strCache>
            </c:strRef>
          </c:cat>
          <c:val>
            <c:numRef>
              <c:f>Лист3!$B$38:$L$38</c:f>
              <c:numCache>
                <c:formatCode>General</c:formatCode>
                <c:ptCount val="1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89</c:v>
                </c:pt>
                <c:pt idx="7">
                  <c:v>80</c:v>
                </c:pt>
                <c:pt idx="8">
                  <c:v>73.3</c:v>
                </c:pt>
                <c:pt idx="9">
                  <c:v>78</c:v>
                </c:pt>
                <c:pt idx="10">
                  <c:v>82</c:v>
                </c:pt>
              </c:numCache>
            </c:numRef>
          </c:val>
        </c:ser>
        <c:shape val="cylinder"/>
        <c:axId val="48733184"/>
        <c:axId val="49550080"/>
        <c:axId val="0"/>
      </c:bar3DChart>
      <c:catAx>
        <c:axId val="4873318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9550080"/>
        <c:crosses val="autoZero"/>
        <c:auto val="1"/>
        <c:lblAlgn val="ctr"/>
        <c:lblOffset val="100"/>
      </c:catAx>
      <c:valAx>
        <c:axId val="49550080"/>
        <c:scaling>
          <c:orientation val="minMax"/>
        </c:scaling>
        <c:axPos val="l"/>
        <c:majorGridlines/>
        <c:numFmt formatCode="General" sourceLinked="1"/>
        <c:tickLblPos val="nextTo"/>
        <c:crossAx val="487331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dk1" tx1="lt1" bg2="dk2" tx2="lt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Лист3!$A$25</c:f>
              <c:strCache>
                <c:ptCount val="1"/>
                <c:pt idx="0">
                  <c:v>Качество знаний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Лист3!$B$24:$M$24</c:f>
              <c:strCache>
                <c:ptCount val="1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5а</c:v>
                </c:pt>
                <c:pt idx="4">
                  <c:v>5б</c:v>
                </c:pt>
                <c:pt idx="5">
                  <c:v>6</c:v>
                </c:pt>
                <c:pt idx="6">
                  <c:v>7</c:v>
                </c:pt>
                <c:pt idx="7">
                  <c:v>8а</c:v>
                </c:pt>
                <c:pt idx="8">
                  <c:v>8б</c:v>
                </c:pt>
                <c:pt idx="9">
                  <c:v>9а</c:v>
                </c:pt>
                <c:pt idx="10">
                  <c:v>9б</c:v>
                </c:pt>
                <c:pt idx="11">
                  <c:v>10</c:v>
                </c:pt>
              </c:strCache>
            </c:strRef>
          </c:cat>
          <c:val>
            <c:numRef>
              <c:f>Лист3!$B$25:$M$25</c:f>
              <c:numCache>
                <c:formatCode>General</c:formatCode>
                <c:ptCount val="12"/>
                <c:pt idx="0">
                  <c:v>46.4</c:v>
                </c:pt>
                <c:pt idx="1">
                  <c:v>55</c:v>
                </c:pt>
                <c:pt idx="2">
                  <c:v>82.3</c:v>
                </c:pt>
                <c:pt idx="3">
                  <c:v>44.4</c:v>
                </c:pt>
                <c:pt idx="4">
                  <c:v>70.5</c:v>
                </c:pt>
                <c:pt idx="5">
                  <c:v>33</c:v>
                </c:pt>
                <c:pt idx="6">
                  <c:v>18.5</c:v>
                </c:pt>
                <c:pt idx="7">
                  <c:v>35</c:v>
                </c:pt>
                <c:pt idx="8">
                  <c:v>13</c:v>
                </c:pt>
                <c:pt idx="9">
                  <c:v>27.2</c:v>
                </c:pt>
                <c:pt idx="10">
                  <c:v>32</c:v>
                </c:pt>
                <c:pt idx="11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Лист3!$A$26</c:f>
              <c:strCache>
                <c:ptCount val="1"/>
                <c:pt idx="0">
                  <c:v>Степень обученности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Лист3!$B$24:$M$24</c:f>
              <c:strCache>
                <c:ptCount val="1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5а</c:v>
                </c:pt>
                <c:pt idx="4">
                  <c:v>5б</c:v>
                </c:pt>
                <c:pt idx="5">
                  <c:v>6</c:v>
                </c:pt>
                <c:pt idx="6">
                  <c:v>7</c:v>
                </c:pt>
                <c:pt idx="7">
                  <c:v>8а</c:v>
                </c:pt>
                <c:pt idx="8">
                  <c:v>8б</c:v>
                </c:pt>
                <c:pt idx="9">
                  <c:v>9а</c:v>
                </c:pt>
                <c:pt idx="10">
                  <c:v>9б</c:v>
                </c:pt>
                <c:pt idx="11">
                  <c:v>10</c:v>
                </c:pt>
              </c:strCache>
            </c:strRef>
          </c:cat>
          <c:val>
            <c:numRef>
              <c:f>Лист3!$B$26:$M$26</c:f>
              <c:numCache>
                <c:formatCode>General</c:formatCode>
                <c:ptCount val="12"/>
                <c:pt idx="0">
                  <c:v>54.1</c:v>
                </c:pt>
                <c:pt idx="1">
                  <c:v>53</c:v>
                </c:pt>
                <c:pt idx="2">
                  <c:v>65.400000000000006</c:v>
                </c:pt>
                <c:pt idx="3">
                  <c:v>50.4</c:v>
                </c:pt>
                <c:pt idx="4">
                  <c:v>83.5</c:v>
                </c:pt>
                <c:pt idx="5">
                  <c:v>45.3</c:v>
                </c:pt>
                <c:pt idx="6">
                  <c:v>49</c:v>
                </c:pt>
                <c:pt idx="7">
                  <c:v>43.6</c:v>
                </c:pt>
                <c:pt idx="8">
                  <c:v>38</c:v>
                </c:pt>
                <c:pt idx="9">
                  <c:v>38.6</c:v>
                </c:pt>
                <c:pt idx="10">
                  <c:v>45</c:v>
                </c:pt>
                <c:pt idx="11">
                  <c:v>54.7</c:v>
                </c:pt>
              </c:numCache>
            </c:numRef>
          </c:val>
        </c:ser>
        <c:ser>
          <c:idx val="2"/>
          <c:order val="2"/>
          <c:tx>
            <c:strRef>
              <c:f>Лист3!$A$27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Лист3!$B$24:$M$24</c:f>
              <c:strCache>
                <c:ptCount val="1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5а</c:v>
                </c:pt>
                <c:pt idx="4">
                  <c:v>5б</c:v>
                </c:pt>
                <c:pt idx="5">
                  <c:v>6</c:v>
                </c:pt>
                <c:pt idx="6">
                  <c:v>7</c:v>
                </c:pt>
                <c:pt idx="7">
                  <c:v>8а</c:v>
                </c:pt>
                <c:pt idx="8">
                  <c:v>8б</c:v>
                </c:pt>
                <c:pt idx="9">
                  <c:v>9а</c:v>
                </c:pt>
                <c:pt idx="10">
                  <c:v>9б</c:v>
                </c:pt>
                <c:pt idx="11">
                  <c:v>10</c:v>
                </c:pt>
              </c:strCache>
            </c:strRef>
          </c:cat>
          <c:val>
            <c:numRef>
              <c:f>Лист3!$B$27:$M$27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93</c:v>
                </c:pt>
                <c:pt idx="7">
                  <c:v>95</c:v>
                </c:pt>
                <c:pt idx="8">
                  <c:v>80</c:v>
                </c:pt>
                <c:pt idx="9">
                  <c:v>77.2</c:v>
                </c:pt>
                <c:pt idx="10">
                  <c:v>91</c:v>
                </c:pt>
                <c:pt idx="11">
                  <c:v>100</c:v>
                </c:pt>
              </c:numCache>
            </c:numRef>
          </c:val>
        </c:ser>
        <c:shape val="cylinder"/>
        <c:axId val="49607424"/>
        <c:axId val="49608960"/>
        <c:axId val="0"/>
      </c:bar3DChart>
      <c:catAx>
        <c:axId val="49607424"/>
        <c:scaling>
          <c:orientation val="minMax"/>
        </c:scaling>
        <c:axPos val="b"/>
        <c:tickLblPos val="nextTo"/>
        <c:crossAx val="49608960"/>
        <c:crosses val="autoZero"/>
        <c:auto val="1"/>
        <c:lblAlgn val="ctr"/>
        <c:lblOffset val="100"/>
      </c:catAx>
      <c:valAx>
        <c:axId val="49608960"/>
        <c:scaling>
          <c:orientation val="minMax"/>
        </c:scaling>
        <c:axPos val="l"/>
        <c:majorGridlines/>
        <c:numFmt formatCode="General" sourceLinked="1"/>
        <c:tickLblPos val="nextTo"/>
        <c:crossAx val="49607424"/>
        <c:crosses val="autoZero"/>
        <c:crossBetween val="between"/>
      </c:valAx>
    </c:plotArea>
    <c:plotVisOnly val="1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/>
              <a:t>2009-2010 учебный год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соцопрос!$C$1</c:f>
              <c:strCache>
                <c:ptCount val="1"/>
                <c:pt idx="0">
                  <c:v>2008</c:v>
                </c:pt>
              </c:strCache>
            </c:strRef>
          </c:tx>
          <c:explosion val="25"/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Val val="1"/>
            </c:dLbl>
            <c:delete val="1"/>
          </c:dLbls>
          <c:cat>
            <c:strRef>
              <c:f>соцопрос!$A$2:$B$6</c:f>
              <c:strCache>
                <c:ptCount val="5"/>
                <c:pt idx="0">
                  <c:v>полные семьи</c:v>
                </c:pt>
                <c:pt idx="1">
                  <c:v>неполные семьи</c:v>
                </c:pt>
                <c:pt idx="2">
                  <c:v>семьи с отчимом</c:v>
                </c:pt>
                <c:pt idx="3">
                  <c:v>семьи с мачехой</c:v>
                </c:pt>
                <c:pt idx="4">
                  <c:v>опека</c:v>
                </c:pt>
              </c:strCache>
            </c:strRef>
          </c:cat>
          <c:val>
            <c:numRef>
              <c:f>соцопрос!$C$2:$C$6</c:f>
              <c:numCache>
                <c:formatCode>General</c:formatCode>
                <c:ptCount val="5"/>
                <c:pt idx="0">
                  <c:v>62.4</c:v>
                </c:pt>
                <c:pt idx="1">
                  <c:v>16.25</c:v>
                </c:pt>
                <c:pt idx="2">
                  <c:v>18.55</c:v>
                </c:pt>
                <c:pt idx="3">
                  <c:v>1.6</c:v>
                </c:pt>
                <c:pt idx="4">
                  <c:v>1.2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C15C2-FE20-4050-A30B-D28A181EE6AA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B77B6-0108-4521-84A1-4007C8664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B77B6-0108-4521-84A1-4007C866482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B77B6-0108-4521-84A1-4007C866482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357167"/>
            <a:ext cx="8458200" cy="314327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Семинар </a:t>
            </a:r>
            <a:br>
              <a:rPr lang="ru-RU" dirty="0" smtClean="0"/>
            </a:br>
            <a:r>
              <a:rPr lang="ru-RU" dirty="0" smtClean="0"/>
              <a:t>заместителей директоров </a:t>
            </a:r>
            <a:br>
              <a:rPr lang="ru-RU" dirty="0" smtClean="0"/>
            </a:br>
            <a:r>
              <a:rPr lang="ru-RU" dirty="0" smtClean="0"/>
              <a:t>по учебно-воспитательной работе: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4214818"/>
            <a:ext cx="7472386" cy="242889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Тема</a:t>
            </a:r>
            <a:r>
              <a:rPr lang="ru-RU" sz="4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«Экспертиза,  диагностика </a:t>
            </a:r>
          </a:p>
          <a:p>
            <a:pPr algn="ctr"/>
            <a:r>
              <a:rPr lang="ru-RU" sz="4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 мониторинг </a:t>
            </a:r>
          </a:p>
          <a:p>
            <a:pPr algn="ctr"/>
            <a:r>
              <a:rPr lang="ru-RU" sz="4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образовательном учреждении»</a:t>
            </a:r>
          </a:p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15 апреля 2010 года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Периоды становления профессионализма педагогов: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94286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3200" b="1" u="sng" dirty="0" smtClean="0">
                <a:solidFill>
                  <a:srgbClr val="00B0F0"/>
                </a:solidFill>
              </a:rPr>
              <a:t>Первые 5 лет </a:t>
            </a:r>
            <a:r>
              <a:rPr lang="ru-RU" sz="3200" b="1" i="1" dirty="0" smtClean="0"/>
              <a:t>- время адаптации к условиям работы в школе ; </a:t>
            </a:r>
          </a:p>
          <a:p>
            <a:r>
              <a:rPr lang="ru-RU" sz="3200" b="1" u="sng" dirty="0" smtClean="0">
                <a:solidFill>
                  <a:srgbClr val="00B0F0"/>
                </a:solidFill>
              </a:rPr>
              <a:t>6-10 лет </a:t>
            </a:r>
            <a:r>
              <a:rPr lang="ru-RU" sz="3200" b="1" dirty="0" smtClean="0"/>
              <a:t>работы в школе </a:t>
            </a:r>
            <a:r>
              <a:rPr lang="ru-RU" sz="3200" b="1" i="1" dirty="0" smtClean="0"/>
              <a:t>- стабилизация профессиональной деятельности ; </a:t>
            </a:r>
          </a:p>
          <a:p>
            <a:r>
              <a:rPr lang="ru-RU" sz="3200" b="1" u="sng" dirty="0" smtClean="0">
                <a:solidFill>
                  <a:srgbClr val="00B0F0"/>
                </a:solidFill>
              </a:rPr>
              <a:t>10-15 лет </a:t>
            </a:r>
            <a:r>
              <a:rPr lang="ru-RU" sz="3200" b="1" i="1" dirty="0" smtClean="0"/>
              <a:t>- наступает педагогический кризис ; </a:t>
            </a:r>
          </a:p>
          <a:p>
            <a:r>
              <a:rPr lang="ru-RU" sz="3200" b="1" u="sng" dirty="0" smtClean="0">
                <a:solidFill>
                  <a:srgbClr val="00B0F0"/>
                </a:solidFill>
              </a:rPr>
              <a:t>16-20</a:t>
            </a:r>
            <a:r>
              <a:rPr lang="ru-RU" sz="3200" b="1" dirty="0" smtClean="0"/>
              <a:t> </a:t>
            </a:r>
            <a:r>
              <a:rPr lang="ru-RU" sz="3200" b="1" i="1" dirty="0" smtClean="0"/>
              <a:t>- кризис «середины жизни»;</a:t>
            </a:r>
          </a:p>
          <a:p>
            <a:r>
              <a:rPr lang="ru-RU" sz="3200" b="1" u="sng" dirty="0" smtClean="0">
                <a:solidFill>
                  <a:srgbClr val="00B0F0"/>
                </a:solidFill>
              </a:rPr>
              <a:t>21-25 лет </a:t>
            </a:r>
            <a:r>
              <a:rPr lang="ru-RU" sz="3200" b="1" i="1" dirty="0" smtClean="0"/>
              <a:t>- достижение наиболее высоких результатов в работе 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Сведения о педагогическом коллективе: </a:t>
            </a:r>
            <a:br>
              <a:rPr lang="ru-RU" sz="36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00B0F0"/>
                </a:solidFill>
              </a:rPr>
              <a:t>средний возраст – 46 лет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2249424"/>
            <a:ext cx="3857620" cy="4525963"/>
          </a:xfrm>
        </p:spPr>
        <p:txBody>
          <a:bodyPr>
            <a:normAutofit/>
          </a:bodyPr>
          <a:lstStyle/>
          <a:p>
            <a:r>
              <a:rPr lang="ru-RU" sz="3200" b="1" u="sng" dirty="0" smtClean="0"/>
              <a:t>Стаж  работы:</a:t>
            </a:r>
          </a:p>
          <a:p>
            <a:endParaRPr lang="ru-RU" sz="3200" b="1" u="sng" dirty="0" smtClean="0"/>
          </a:p>
          <a:p>
            <a:r>
              <a:rPr lang="ru-RU" sz="3200" dirty="0" smtClean="0"/>
              <a:t>До 5 лет – </a:t>
            </a:r>
            <a:r>
              <a:rPr lang="ru-RU" sz="3200" dirty="0" smtClean="0">
                <a:solidFill>
                  <a:srgbClr val="FF0000"/>
                </a:solidFill>
              </a:rPr>
              <a:t>6</a:t>
            </a:r>
          </a:p>
          <a:p>
            <a:r>
              <a:rPr lang="ru-RU" sz="3200" dirty="0" smtClean="0"/>
              <a:t>6-10 лет – </a:t>
            </a:r>
            <a:r>
              <a:rPr lang="ru-RU" sz="32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ru-RU" sz="3200" dirty="0" smtClean="0"/>
              <a:t>11-15 лет –  нет</a:t>
            </a:r>
          </a:p>
          <a:p>
            <a:r>
              <a:rPr lang="ru-RU" sz="3200" dirty="0" smtClean="0"/>
              <a:t>16-20 лет – </a:t>
            </a:r>
            <a:r>
              <a:rPr lang="ru-RU" sz="3200" dirty="0" smtClean="0">
                <a:solidFill>
                  <a:srgbClr val="FF0000"/>
                </a:solidFill>
              </a:rPr>
              <a:t>5</a:t>
            </a:r>
          </a:p>
          <a:p>
            <a:r>
              <a:rPr lang="ru-RU" sz="3200" dirty="0" smtClean="0"/>
              <a:t>21-25 лет –  </a:t>
            </a:r>
            <a:r>
              <a:rPr lang="ru-RU" sz="3200" dirty="0" smtClean="0">
                <a:solidFill>
                  <a:srgbClr val="FF0000"/>
                </a:solidFill>
              </a:rPr>
              <a:t>6</a:t>
            </a:r>
          </a:p>
          <a:p>
            <a:r>
              <a:rPr lang="ru-RU" sz="3200" dirty="0" smtClean="0"/>
              <a:t>Свыше 25 лет - </a:t>
            </a:r>
            <a:r>
              <a:rPr lang="ru-RU" sz="3200" dirty="0" smtClean="0">
                <a:solidFill>
                  <a:srgbClr val="FF0000"/>
                </a:solidFill>
              </a:rPr>
              <a:t>11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86248" y="2332037"/>
            <a:ext cx="4643470" cy="4525963"/>
          </a:xfrm>
        </p:spPr>
        <p:txBody>
          <a:bodyPr>
            <a:normAutofit/>
          </a:bodyPr>
          <a:lstStyle/>
          <a:p>
            <a:r>
              <a:rPr lang="ru-RU" sz="2800" b="1" u="sng" dirty="0" smtClean="0"/>
              <a:t>Квалификационные категории:</a:t>
            </a:r>
          </a:p>
          <a:p>
            <a:endParaRPr lang="ru-RU" sz="2800" b="1" u="sng" dirty="0" smtClean="0"/>
          </a:p>
          <a:p>
            <a:r>
              <a:rPr lang="ru-RU" sz="3200" dirty="0" smtClean="0"/>
              <a:t>Высшая – </a:t>
            </a:r>
            <a:r>
              <a:rPr lang="ru-RU" sz="3200" dirty="0" smtClean="0">
                <a:solidFill>
                  <a:srgbClr val="FF0000"/>
                </a:solidFill>
              </a:rPr>
              <a:t> 12</a:t>
            </a:r>
          </a:p>
          <a:p>
            <a:r>
              <a:rPr lang="ru-RU" sz="3200" dirty="0" smtClean="0"/>
              <a:t>Первая –  </a:t>
            </a:r>
            <a:r>
              <a:rPr lang="ru-RU" sz="3200" dirty="0" smtClean="0">
                <a:solidFill>
                  <a:srgbClr val="FF0000"/>
                </a:solidFill>
              </a:rPr>
              <a:t>12</a:t>
            </a:r>
          </a:p>
          <a:p>
            <a:r>
              <a:rPr lang="ru-RU" sz="3200" dirty="0" smtClean="0"/>
              <a:t>Вторая -  </a:t>
            </a:r>
            <a:r>
              <a:rPr lang="ru-RU" sz="32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ru-RU" sz="3200" dirty="0" smtClean="0"/>
              <a:t>Нет  - </a:t>
            </a:r>
            <a:r>
              <a:rPr lang="ru-RU" sz="3200" dirty="0" smtClean="0">
                <a:solidFill>
                  <a:srgbClr val="FF0000"/>
                </a:solidFill>
              </a:rPr>
              <a:t>3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Образование </a:t>
            </a:r>
            <a:br>
              <a:rPr lang="ru-RU" b="1" dirty="0" smtClean="0"/>
            </a:br>
            <a:r>
              <a:rPr lang="ru-RU" b="1" dirty="0" smtClean="0"/>
              <a:t>педагогического коллектива:</a:t>
            </a:r>
            <a:endParaRPr lang="ru-RU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Сравнительная характеристика качества знаний, СОУ и успеваемости филологов:</a:t>
            </a:r>
            <a:endParaRPr lang="ru-RU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857364"/>
          <a:ext cx="8929654" cy="4435526"/>
        </p:xfrm>
        <a:graphic>
          <a:graphicData uri="http://schemas.openxmlformats.org/drawingml/2006/table">
            <a:tbl>
              <a:tblPr/>
              <a:tblGrid>
                <a:gridCol w="1674322"/>
                <a:gridCol w="837161"/>
                <a:gridCol w="558107"/>
                <a:gridCol w="976688"/>
                <a:gridCol w="837161"/>
                <a:gridCol w="697634"/>
                <a:gridCol w="906924"/>
                <a:gridCol w="906924"/>
                <a:gridCol w="627871"/>
                <a:gridCol w="906862"/>
              </a:tblGrid>
              <a:tr h="928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Ф.И.О учителей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2006-2007 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учебный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2007-2008 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учебный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2008-2009 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учебный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Успева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Успева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Успева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98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Протопопова О.В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98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Кузнецова Е.А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98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Попова И.А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98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Калиниченко Н.П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Качество знаний и успеваемость:</a:t>
            </a:r>
            <a:endParaRPr lang="ru-R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57158" y="1928802"/>
          <a:ext cx="8215370" cy="4529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мониторинга работы с детьми, мотивированными на учёбу: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714348" y="1785926"/>
          <a:ext cx="7629540" cy="4743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Качество знаний обучающихся по предметам:</a:t>
            </a:r>
            <a:endParaRPr lang="ru-RU" b="1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714348" y="1785926"/>
          <a:ext cx="8072494" cy="4687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357322"/>
          </a:xfrm>
        </p:spPr>
        <p:txBody>
          <a:bodyPr>
            <a:normAutofit/>
          </a:bodyPr>
          <a:lstStyle/>
          <a:p>
            <a:r>
              <a:rPr lang="ru-RU" b="1" dirty="0" smtClean="0"/>
              <a:t>Успеваемость обучающихся за </a:t>
            </a:r>
            <a:r>
              <a:rPr lang="ru-RU" b="1" dirty="0" smtClean="0">
                <a:solidFill>
                  <a:srgbClr val="92D050"/>
                </a:solidFill>
              </a:rPr>
              <a:t>2007</a:t>
            </a:r>
            <a:r>
              <a:rPr lang="ru-RU" b="1" dirty="0" smtClean="0"/>
              <a:t>,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2008</a:t>
            </a:r>
            <a:r>
              <a:rPr lang="ru-RU" b="1" dirty="0" smtClean="0"/>
              <a:t>,</a:t>
            </a:r>
            <a:r>
              <a:rPr lang="ru-RU" b="1" dirty="0" smtClean="0">
                <a:solidFill>
                  <a:srgbClr val="C00000"/>
                </a:solidFill>
              </a:rPr>
              <a:t>2009</a:t>
            </a:r>
            <a:r>
              <a:rPr lang="ru-RU" b="1" dirty="0" smtClean="0"/>
              <a:t> год</a:t>
            </a:r>
            <a:endParaRPr lang="ru-RU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71473" y="2214555"/>
          <a:ext cx="8143932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  <a:solidFill>
            <a:srgbClr val="00B050"/>
          </a:solidFill>
        </p:spPr>
        <p:txBody>
          <a:bodyPr/>
          <a:lstStyle/>
          <a:p>
            <a:pPr>
              <a:defRPr/>
            </a:pPr>
            <a:r>
              <a:rPr lang="ru-RU" dirty="0" smtClean="0"/>
              <a:t>Результаты техники чтения</a:t>
            </a:r>
            <a:endParaRPr lang="ru-RU" dirty="0"/>
          </a:p>
        </p:txBody>
      </p:sp>
      <p:pic>
        <p:nvPicPr>
          <p:cNvPr id="5" name="Диаграмма 20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68857"/>
            <a:ext cx="8286808" cy="473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/>
              <a:t>Сопоставление результатов </a:t>
            </a:r>
            <a:br>
              <a:rPr lang="ru-RU" dirty="0" smtClean="0"/>
            </a:br>
            <a:r>
              <a:rPr lang="ru-RU" dirty="0" smtClean="0"/>
              <a:t>2009-2010  учебного года:</a:t>
            </a:r>
            <a:br>
              <a:rPr lang="ru-RU" dirty="0" smtClean="0"/>
            </a:br>
            <a:r>
              <a:rPr lang="en-US" dirty="0" smtClean="0">
                <a:solidFill>
                  <a:srgbClr val="00B0F0"/>
                </a:solidFill>
              </a:rPr>
              <a:t>I</a:t>
            </a:r>
            <a:r>
              <a:rPr lang="ru-RU" dirty="0" smtClean="0">
                <a:solidFill>
                  <a:srgbClr val="00B0F0"/>
                </a:solidFill>
              </a:rPr>
              <a:t> четверть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            </a:t>
            </a:r>
            <a:r>
              <a:rPr lang="en-US" dirty="0" smtClean="0">
                <a:solidFill>
                  <a:srgbClr val="00B0F0"/>
                </a:solidFill>
              </a:rPr>
              <a:t>  II</a:t>
            </a:r>
            <a:r>
              <a:rPr lang="ru-RU" dirty="0" smtClean="0">
                <a:solidFill>
                  <a:srgbClr val="00B0F0"/>
                </a:solidFill>
              </a:rPr>
              <a:t> четверть</a:t>
            </a:r>
            <a:endParaRPr lang="ru-RU" dirty="0">
              <a:solidFill>
                <a:srgbClr val="00B0F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2714620"/>
          <a:ext cx="4786314" cy="3571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5000628" y="2786058"/>
          <a:ext cx="3609972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Мониторинг как инструмент управления профессиональной деятельностью учителя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786214"/>
          </a:xfrm>
          <a:solidFill>
            <a:srgbClr val="00B050"/>
          </a:solidFill>
        </p:spPr>
        <p:txBody>
          <a:bodyPr/>
          <a:lstStyle/>
          <a:p>
            <a:pPr>
              <a:buNone/>
            </a:pPr>
            <a:r>
              <a:rPr lang="ru-RU" i="1" dirty="0" smtClean="0"/>
              <a:t>- </a:t>
            </a:r>
            <a:r>
              <a:rPr lang="ru-RU" b="1" i="1" dirty="0" smtClean="0"/>
              <a:t>это непрерывные контролирующие и диагностические действия, позволяющие наблюдать и контролировать по мере необходимости продвижение учителя к профессиональному мастерству.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Состав семей обучающихся: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Содержимое 8"/>
          <p:cNvGraphicFramePr>
            <a:graphicFrameLocks/>
          </p:cNvGraphicFramePr>
          <p:nvPr/>
        </p:nvGraphicFramePr>
        <p:xfrm>
          <a:off x="1000100" y="2428868"/>
          <a:ext cx="7429552" cy="4165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2296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Социальное положение семей обучающихся: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5" y="2640330"/>
          <a:ext cx="8358247" cy="3454536"/>
        </p:xfrm>
        <a:graphic>
          <a:graphicData uri="http://schemas.openxmlformats.org/drawingml/2006/table">
            <a:tbl>
              <a:tblPr/>
              <a:tblGrid>
                <a:gridCol w="2286017"/>
                <a:gridCol w="2042587"/>
                <a:gridCol w="2089562"/>
                <a:gridCol w="1940081"/>
              </a:tblGrid>
              <a:tr h="3654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Семьи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2009 год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семей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Общее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семей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% соотношение к общему количеству семей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Интеллигенция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227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13,21%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Рабочие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46,7%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Служащие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30,84%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Предприниматели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5,73%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Безработные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3,52%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486026"/>
          <a:ext cx="8001055" cy="3800493"/>
        </p:xfrm>
        <a:graphic>
          <a:graphicData uri="http://schemas.openxmlformats.org/drawingml/2006/table">
            <a:tbl>
              <a:tblPr/>
              <a:tblGrid>
                <a:gridCol w="3263175"/>
                <a:gridCol w="1020788"/>
                <a:gridCol w="1089817"/>
                <a:gridCol w="1020788"/>
                <a:gridCol w="1606487"/>
              </a:tblGrid>
              <a:tr h="614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февраль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март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за 3-ю четверть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26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Беседы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179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26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Контроль успеваемости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26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Контроль посещаемости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228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304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307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839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614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Приглашения родителей в школу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26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Связь с СРЦ "Надежда"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26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Связь с УпО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26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Посещение на дому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614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Заседания совета профилактики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Виды деятельности социального педагога с учащимися, стоящими на различных видах учета по МОУ Атепцевской СОШ за 3-ю четверть 2009 – 2010 учебного года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FFFF00"/>
                </a:solidFill>
              </a:rPr>
              <a:t>Виды деятельности социального педагога с учащимися, стоящими на различных видах учета  в 2009 – 2010 учебном году</a:t>
            </a:r>
            <a:r>
              <a:rPr lang="ru-RU" sz="3100" dirty="0" smtClean="0">
                <a:solidFill>
                  <a:srgbClr val="FFFF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Обобщенный мониторинг посещаемости занятий</a:t>
            </a:r>
            <a:br>
              <a:rPr lang="ru-RU" sz="3600" b="1" dirty="0" smtClean="0">
                <a:solidFill>
                  <a:srgbClr val="FFFF00"/>
                </a:solidFill>
              </a:rPr>
            </a:br>
            <a:r>
              <a:rPr lang="ru-RU" sz="3600" b="1" dirty="0" smtClean="0">
                <a:solidFill>
                  <a:srgbClr val="FFFF00"/>
                </a:solidFill>
              </a:rPr>
              <a:t>2009 – 2010 учебного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2571745"/>
          <a:ext cx="8001055" cy="4133660"/>
        </p:xfrm>
        <a:graphic>
          <a:graphicData uri="http://schemas.openxmlformats.org/drawingml/2006/table">
            <a:tbl>
              <a:tblPr/>
              <a:tblGrid>
                <a:gridCol w="3778555"/>
                <a:gridCol w="980295"/>
                <a:gridCol w="980295"/>
                <a:gridCol w="980295"/>
                <a:gridCol w="1281615"/>
              </a:tblGrid>
              <a:tr h="1045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февраль 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март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3-я четверть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790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Всего пропущено, </a:t>
                      </a:r>
                      <a:endParaRPr lang="ru-RU" sz="2400" dirty="0" smtClean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из 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них по: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373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472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419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1264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55554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болезни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237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368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314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919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55554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неизвестной причине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237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1861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семейным 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обстоятельствам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причине дневальства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ru-RU" sz="2400" b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Курсовая подготовка: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643050"/>
          <a:ext cx="8501122" cy="4786345"/>
        </p:xfrm>
        <a:graphic>
          <a:graphicData uri="http://schemas.openxmlformats.org/drawingml/2006/table">
            <a:tbl>
              <a:tblPr/>
              <a:tblGrid>
                <a:gridCol w="2833411"/>
                <a:gridCol w="2833411"/>
                <a:gridCol w="2834300"/>
              </a:tblGrid>
              <a:tr h="2631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педагогических работников, </a:t>
                      </a:r>
                      <a:endParaRPr lang="ru-RU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прошедших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курсы повышения квалификации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от общего количества педагогического коллектива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27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2006-2007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27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2007-2008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3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2008-2009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27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2009-2010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21482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Диагностика педагогического мастерства учителя в условиях модернизации содержания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Задачи 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педагогической диагностики: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 lnSpcReduction="10000"/>
          </a:bodyPr>
          <a:lstStyle/>
          <a:p>
            <a:pPr lvl="0"/>
            <a:r>
              <a:rPr lang="ru-RU" b="1" i="1" dirty="0" smtClean="0"/>
              <a:t>выявление  личностных  качеств  учителя,   влияющих  на  учебно-воспитательный процесс; </a:t>
            </a:r>
          </a:p>
          <a:p>
            <a:pPr lvl="0">
              <a:buNone/>
            </a:pPr>
            <a:endParaRPr lang="ru-RU" b="1" i="1" dirty="0" smtClean="0"/>
          </a:p>
          <a:p>
            <a:pPr lvl="0"/>
            <a:r>
              <a:rPr lang="ru-RU" b="1" i="1" dirty="0" smtClean="0"/>
              <a:t>выявление положительных и отрицательных  сторон; </a:t>
            </a:r>
          </a:p>
          <a:p>
            <a:pPr lvl="0">
              <a:buNone/>
            </a:pPr>
            <a:endParaRPr lang="ru-RU" b="1" i="1" dirty="0" smtClean="0"/>
          </a:p>
          <a:p>
            <a:pPr lvl="0"/>
            <a:r>
              <a:rPr lang="ru-RU" b="1" i="1" dirty="0" smtClean="0"/>
              <a:t>оценка эффективности работы; </a:t>
            </a:r>
          </a:p>
          <a:p>
            <a:pPr lvl="0">
              <a:buNone/>
            </a:pPr>
            <a:endParaRPr lang="ru-RU" b="1" i="1" dirty="0" smtClean="0"/>
          </a:p>
          <a:p>
            <a:pPr lvl="0"/>
            <a:r>
              <a:rPr lang="ru-RU" b="1" i="1" dirty="0" smtClean="0"/>
              <a:t>выявление профессионального уровня.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Функции </a:t>
            </a:r>
            <a:br>
              <a:rPr lang="ru-RU" sz="3600" b="1" dirty="0" smtClean="0">
                <a:solidFill>
                  <a:srgbClr val="FFFF00"/>
                </a:solidFill>
              </a:rPr>
            </a:br>
            <a:r>
              <a:rPr lang="ru-RU" sz="3600" b="1" dirty="0" smtClean="0">
                <a:solidFill>
                  <a:srgbClr val="FFFF00"/>
                </a:solidFill>
              </a:rPr>
              <a:t>педагогической диагностики: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991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- </a:t>
            </a:r>
            <a:r>
              <a:rPr lang="ru-RU" sz="3200" b="1" i="1" dirty="0" smtClean="0"/>
              <a:t>функция обратной связи</a:t>
            </a:r>
            <a:r>
              <a:rPr lang="ru-RU" sz="3200" b="1" dirty="0" smtClean="0"/>
              <a:t>;</a:t>
            </a:r>
          </a:p>
          <a:p>
            <a:r>
              <a:rPr lang="ru-RU" sz="3200" b="1" dirty="0" smtClean="0"/>
              <a:t>- </a:t>
            </a:r>
            <a:r>
              <a:rPr lang="ru-RU" sz="3200" b="1" i="1" dirty="0" smtClean="0"/>
              <a:t>функция педагогической коррекции</a:t>
            </a:r>
            <a:r>
              <a:rPr lang="ru-RU" sz="3200" b="1" dirty="0" smtClean="0"/>
              <a:t>;</a:t>
            </a:r>
          </a:p>
          <a:p>
            <a:r>
              <a:rPr lang="ru-RU" sz="3200" b="1" dirty="0" smtClean="0"/>
              <a:t>- </a:t>
            </a:r>
            <a:r>
              <a:rPr lang="ru-RU" sz="3200" b="1" i="1" dirty="0" smtClean="0"/>
              <a:t>функция мотивации и стимулирования</a:t>
            </a:r>
            <a:endParaRPr lang="ru-RU" sz="3200" b="1" dirty="0" smtClean="0"/>
          </a:p>
          <a:p>
            <a:r>
              <a:rPr lang="ru-RU" sz="3200" b="1" i="1" dirty="0" smtClean="0"/>
              <a:t>- функция контроля</a:t>
            </a:r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1214422"/>
            <a:ext cx="7929618" cy="5359416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Проведение диагностики и самодиагностики педагогической деятельности направлено на овладение каждым учителем навыками самоанализа, самооценки, что позволяет перевести работу с кадрами в режим активного саморегулирования и </a:t>
            </a:r>
            <a:r>
              <a:rPr lang="ru-RU" b="1" dirty="0" err="1" smtClean="0"/>
              <a:t>самокоррекции</a:t>
            </a:r>
            <a:r>
              <a:rPr lang="ru-RU" b="1" dirty="0" smtClean="0"/>
              <a:t>, распознать профессиональные и личностные особенности учителей.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Принципы 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педагогической диагностики: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329642" cy="4717172"/>
          </a:xfrm>
          <a:solidFill>
            <a:srgbClr val="00B050"/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 целенаправленность;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адресность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- обязательный   учет   результатов   педагогической   диагностики   в</a:t>
            </a:r>
          </a:p>
          <a:p>
            <a:pPr>
              <a:buNone/>
            </a:pPr>
            <a:r>
              <a:rPr lang="ru-RU" dirty="0" smtClean="0"/>
              <a:t>дальнейшей деятельности руководителей школы; </a:t>
            </a:r>
          </a:p>
          <a:p>
            <a:r>
              <a:rPr lang="ru-RU" dirty="0" smtClean="0"/>
              <a:t>- изучение </a:t>
            </a:r>
            <a:r>
              <a:rPr lang="ru-RU" b="1" dirty="0" smtClean="0"/>
              <a:t>конкретного учителя </a:t>
            </a:r>
            <a:r>
              <a:rPr lang="ru-RU" dirty="0" smtClean="0"/>
              <a:t>во взаимосвязи с коллективом педагогов и учеников; </a:t>
            </a:r>
          </a:p>
          <a:p>
            <a:r>
              <a:rPr lang="ru-RU" dirty="0" smtClean="0"/>
              <a:t>- соответствие диагностических процедур современным достижениям педагогической науки и практики; </a:t>
            </a:r>
          </a:p>
          <a:p>
            <a:r>
              <a:rPr lang="ru-RU" dirty="0" smtClean="0"/>
              <a:t>- системность  и непрерывность в изучении личности и деятельности учителя.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066800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Цель мониторинга: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b="1" i="1" dirty="0" smtClean="0"/>
              <a:t>непрерывное отслеживание уровня квалификации и профессионального роста педагогических кадров, их подготовленность к решению инновационных задач и формирование у учителя способности к рефлексии собственной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Самодиагностика 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педагогической деятельности: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64560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самонаблюдение, </a:t>
            </a:r>
          </a:p>
          <a:p>
            <a:r>
              <a:rPr lang="ru-RU" sz="3600" b="1" dirty="0" smtClean="0"/>
              <a:t>самоанализ, </a:t>
            </a:r>
          </a:p>
          <a:p>
            <a:r>
              <a:rPr lang="ru-RU" sz="3600" b="1" dirty="0" smtClean="0"/>
              <a:t>самооценка, </a:t>
            </a:r>
          </a:p>
          <a:p>
            <a:r>
              <a:rPr lang="ru-RU" sz="3600" b="1" dirty="0" err="1" smtClean="0"/>
              <a:t>самокоррекция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Направления самодиагностики: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 рациональное   использование   традиционных методик прежнего опыта;</a:t>
            </a:r>
          </a:p>
          <a:p>
            <a:r>
              <a:rPr lang="ru-RU" dirty="0" smtClean="0"/>
              <a:t>-  овладение передовыми методиками и приемами учебной деятельности;</a:t>
            </a:r>
          </a:p>
          <a:p>
            <a:r>
              <a:rPr lang="ru-RU" dirty="0" smtClean="0"/>
              <a:t>-  осуществление обратной связи в процессе самоанализа и самооценки состояния преподавания своего предмета;</a:t>
            </a:r>
          </a:p>
          <a:p>
            <a:r>
              <a:rPr lang="ru-RU" dirty="0" smtClean="0"/>
              <a:t>- обнаружение и изучение своих педагогических затруднений;</a:t>
            </a:r>
          </a:p>
          <a:p>
            <a:r>
              <a:rPr lang="ru-RU" dirty="0" smtClean="0"/>
              <a:t>- создание мотивов, потребностей, возможностей для перестройки своей деятельности;</a:t>
            </a:r>
          </a:p>
          <a:p>
            <a:r>
              <a:rPr lang="ru-RU" dirty="0" smtClean="0"/>
              <a:t>-  умение определять эффективность своего труда и результаты его перестройки;</a:t>
            </a:r>
          </a:p>
          <a:p>
            <a:r>
              <a:rPr lang="ru-RU" dirty="0" smtClean="0"/>
              <a:t>- прогнозирование	профессионального роста на основе формирования педагогического запроса.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САМОАНАЛИЗ И САМООЦЕНКА УРОКА УЧИТЕЛЕМ: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При самоанализе урока учитель даёт:</a:t>
            </a:r>
          </a:p>
          <a:p>
            <a:pPr lvl="0"/>
            <a:r>
              <a:rPr lang="ru-RU" dirty="0" smtClean="0"/>
              <a:t>краткую характеристику целям, которые ставил, и анализирует их достижение;</a:t>
            </a:r>
          </a:p>
          <a:p>
            <a:pPr lvl="0"/>
            <a:r>
              <a:rPr lang="ru-RU" dirty="0" smtClean="0"/>
              <a:t>информацию об объёме материала и качестве его усвоения обучающимися;</a:t>
            </a:r>
          </a:p>
          <a:p>
            <a:pPr lvl="0"/>
            <a:r>
              <a:rPr lang="ru-RU" dirty="0" smtClean="0"/>
              <a:t>характеристику применяемых методов работы и их оценку;</a:t>
            </a:r>
          </a:p>
          <a:p>
            <a:pPr lvl="0"/>
            <a:r>
              <a:rPr lang="ru-RU" dirty="0" smtClean="0"/>
              <a:t>оценку активности учеников и обоснование использованных приёмов организации их труда;</a:t>
            </a:r>
          </a:p>
          <a:p>
            <a:pPr lvl="0"/>
            <a:r>
              <a:rPr lang="ru-RU" dirty="0" smtClean="0"/>
              <a:t>самооценку отдельных аспектов своей деятельности (речь, логика, характер отношений с учениками).</a:t>
            </a:r>
          </a:p>
          <a:p>
            <a:pPr>
              <a:buNone/>
            </a:pPr>
            <a:r>
              <a:rPr lang="ru-RU" dirty="0" smtClean="0"/>
              <a:t>В заключении учитель высказывает свои предложения по улучшению качества урока и намечает меры по </a:t>
            </a:r>
            <a:r>
              <a:rPr lang="ru-RU" dirty="0" err="1" smtClean="0"/>
              <a:t>совер-шенствованию</a:t>
            </a:r>
            <a:r>
              <a:rPr lang="ru-RU" dirty="0" smtClean="0"/>
              <a:t> своего педагогического мастерства.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Экспертиза педагогической деятельности учителя: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788478"/>
          </a:xfrm>
          <a:solidFill>
            <a:srgbClr val="00B050"/>
          </a:solidFill>
        </p:spPr>
        <p:txBody>
          <a:bodyPr/>
          <a:lstStyle/>
          <a:p>
            <a:r>
              <a:rPr lang="ru-RU" sz="3200" dirty="0" smtClean="0"/>
              <a:t>это компетентная комплексная оценка уровня профессионализма и результатов педагогической, управленческой деятельности аттестуемого работника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При экспертизе используются следующие методы: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788478"/>
          </a:xfrm>
        </p:spPr>
        <p:txBody>
          <a:bodyPr>
            <a:normAutofit/>
          </a:bodyPr>
          <a:lstStyle/>
          <a:p>
            <a:r>
              <a:rPr lang="ru-RU" dirty="0" smtClean="0"/>
              <a:t>- анализ школьной документации;</a:t>
            </a:r>
          </a:p>
          <a:p>
            <a:r>
              <a:rPr lang="ru-RU" dirty="0" smtClean="0"/>
              <a:t>- наблюдения;</a:t>
            </a:r>
          </a:p>
          <a:p>
            <a:r>
              <a:rPr lang="ru-RU" dirty="0" smtClean="0"/>
              <a:t>- собеседование, интервьюирование, </a:t>
            </a:r>
          </a:p>
          <a:p>
            <a:pPr>
              <a:buNone/>
            </a:pPr>
            <a:r>
              <a:rPr lang="ru-RU" dirty="0" smtClean="0"/>
              <a:t>    анкетирование участников аттестации;</a:t>
            </a:r>
          </a:p>
          <a:p>
            <a:r>
              <a:rPr lang="ru-RU" dirty="0" smtClean="0"/>
              <a:t>- анкетирование – самоанализ аттестуемого; </a:t>
            </a:r>
          </a:p>
          <a:p>
            <a:r>
              <a:rPr lang="ru-RU" dirty="0" smtClean="0"/>
              <a:t>- творческий отчёт, другое…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Результаты ГИА в 9 классе, 2009 год: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i="1" u="sng" dirty="0" smtClean="0">
                <a:solidFill>
                  <a:srgbClr val="00B0F0"/>
                </a:solidFill>
              </a:rPr>
              <a:t>Алгебра</a:t>
            </a:r>
            <a:r>
              <a:rPr lang="ru-RU" sz="4000" i="1" dirty="0" smtClean="0">
                <a:solidFill>
                  <a:srgbClr val="00B0F0"/>
                </a:solidFill>
              </a:rPr>
              <a:t> </a:t>
            </a:r>
            <a:r>
              <a:rPr lang="ru-RU" sz="4000" i="1" dirty="0" smtClean="0">
                <a:solidFill>
                  <a:srgbClr val="00B0F0"/>
                </a:solidFill>
              </a:rPr>
              <a:t>(новая форма)</a:t>
            </a:r>
            <a:endParaRPr lang="ru-RU" sz="4000" dirty="0" smtClean="0">
              <a:solidFill>
                <a:srgbClr val="00B0F0"/>
              </a:solidFill>
            </a:endParaRPr>
          </a:p>
          <a:p>
            <a:r>
              <a:rPr lang="ru-RU" b="1" i="1" dirty="0" smtClean="0"/>
              <a:t>Качество знаний – 34,8 %</a:t>
            </a:r>
            <a:endParaRPr lang="ru-RU" dirty="0" smtClean="0"/>
          </a:p>
          <a:p>
            <a:r>
              <a:rPr lang="ru-RU" dirty="0" smtClean="0"/>
              <a:t>Подтвердили годовую оценку (количество/ %)  - 18  (78,3%)</a:t>
            </a:r>
          </a:p>
          <a:p>
            <a:r>
              <a:rPr lang="ru-RU" dirty="0" smtClean="0"/>
              <a:t>Получили оценку выше годовой   (количество/ %) – 1  (4,3%)</a:t>
            </a:r>
          </a:p>
          <a:p>
            <a:r>
              <a:rPr lang="ru-RU" dirty="0" smtClean="0"/>
              <a:t>Получили оценку ниже годовой    (количество/ %) – 4  (17,4%)</a:t>
            </a:r>
          </a:p>
          <a:p>
            <a:pPr>
              <a:buNone/>
            </a:pPr>
            <a:endParaRPr lang="ru-RU" sz="4000" i="1" u="sng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ru-RU" sz="4000" i="1" u="sng" dirty="0" smtClean="0">
                <a:solidFill>
                  <a:srgbClr val="00B0F0"/>
                </a:solidFill>
              </a:rPr>
              <a:t>Русский </a:t>
            </a:r>
            <a:r>
              <a:rPr lang="ru-RU" sz="4000" i="1" u="sng" dirty="0" smtClean="0">
                <a:solidFill>
                  <a:srgbClr val="00B0F0"/>
                </a:solidFill>
              </a:rPr>
              <a:t>язык</a:t>
            </a:r>
            <a:r>
              <a:rPr lang="ru-RU" sz="4000" i="1" dirty="0" smtClean="0">
                <a:solidFill>
                  <a:srgbClr val="00B0F0"/>
                </a:solidFill>
              </a:rPr>
              <a:t> (новая форма)</a:t>
            </a:r>
            <a:endParaRPr lang="ru-RU" sz="4000" dirty="0" smtClean="0">
              <a:solidFill>
                <a:srgbClr val="00B0F0"/>
              </a:solidFill>
            </a:endParaRPr>
          </a:p>
          <a:p>
            <a:r>
              <a:rPr lang="ru-RU" b="1" i="1" dirty="0" smtClean="0"/>
              <a:t>Качество знаний</a:t>
            </a:r>
            <a:r>
              <a:rPr lang="ru-RU" i="1" dirty="0" smtClean="0"/>
              <a:t> </a:t>
            </a:r>
            <a:r>
              <a:rPr lang="ru-RU" b="1" i="1" dirty="0" smtClean="0"/>
              <a:t>– 47 %</a:t>
            </a:r>
            <a:endParaRPr lang="ru-RU" dirty="0" smtClean="0"/>
          </a:p>
          <a:p>
            <a:r>
              <a:rPr lang="ru-RU" dirty="0" smtClean="0"/>
              <a:t>Подтвердили годовую оценку (количество/ %) -  13  (56,5%)</a:t>
            </a:r>
          </a:p>
          <a:p>
            <a:r>
              <a:rPr lang="ru-RU" dirty="0" smtClean="0"/>
              <a:t>Получили оценку выше годовой   (количество/ %) – 3  (13,04%)</a:t>
            </a:r>
          </a:p>
          <a:p>
            <a:r>
              <a:rPr lang="ru-RU" dirty="0" smtClean="0"/>
              <a:t>Получили оценку ниже годовой    (количество/ %) – 7  (30,4%)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714488"/>
          <a:ext cx="8215369" cy="4572000"/>
        </p:xfrm>
        <a:graphic>
          <a:graphicData uri="http://schemas.openxmlformats.org/drawingml/2006/table">
            <a:tbl>
              <a:tblPr/>
              <a:tblGrid>
                <a:gridCol w="1173978"/>
                <a:gridCol w="704553"/>
                <a:gridCol w="1173152"/>
                <a:gridCol w="863453"/>
                <a:gridCol w="915730"/>
                <a:gridCol w="824600"/>
                <a:gridCol w="688823"/>
                <a:gridCol w="724422"/>
                <a:gridCol w="471082"/>
                <a:gridCol w="67557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Подтвердили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годовую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оценку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(количество/ %)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Получили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оценку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выше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годовой  (количество/ %)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Получили оценку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ниже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годовой   (количество/ %)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кол-во/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 кол-во/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 кол-во/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 кол-во/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качества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442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геометрия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1(100%)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547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1(50%)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1(50%)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(100%)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547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(100%)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1(50%)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1(50%)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547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 Б Ж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15(93,8%)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1(6,2%)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8(50%)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8(50%)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547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 России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2(100%)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2(100%)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547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Обществ.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5(83,3%)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1(16,7%)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4(66,7%)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2(33,3%)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98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Физическая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10(83,3%)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(16,7%)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10(83,3%)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1(8,3%)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1(8,3%)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91,7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357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Трудовое обучение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2(100%)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1(50%)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1(50%)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45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3(100%)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3(100%)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.Экзамены по выбору: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Результаты ГИА - 9 класс, 2009 год (предметы по выбору):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Математика (в форме ЕГЭ</a:t>
            </a:r>
            <a:r>
              <a:rPr lang="ru-RU" b="1" dirty="0" smtClean="0">
                <a:solidFill>
                  <a:srgbClr val="FFFF00"/>
                </a:solidFill>
              </a:rPr>
              <a:t>)-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11 класс, 2009 год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3643314"/>
          <a:ext cx="8215370" cy="2729355"/>
        </p:xfrm>
        <a:graphic>
          <a:graphicData uri="http://schemas.openxmlformats.org/drawingml/2006/table">
            <a:tbl>
              <a:tblPr/>
              <a:tblGrid>
                <a:gridCol w="1441021"/>
                <a:gridCol w="1580790"/>
                <a:gridCol w="1919999"/>
                <a:gridCol w="1579973"/>
                <a:gridCol w="1693587"/>
              </a:tblGrid>
              <a:tr h="19760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Максим.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Миним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Средний балл (общее количество баллов/количество сдававших экзамен)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(количество/%)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Уровень обученности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957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52,4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509" marR="65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Результативность итоговой аттестации:  </a:t>
            </a:r>
            <a:r>
              <a:rPr kumimoji="0" lang="ru-RU" sz="1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Математика</a:t>
            </a: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 форме ЕГЭ)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Русский язык (в форме ЕГЭ) –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11 класс, 2009 год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5" y="2571742"/>
          <a:ext cx="8215371" cy="3571901"/>
        </p:xfrm>
        <a:graphic>
          <a:graphicData uri="http://schemas.openxmlformats.org/drawingml/2006/table">
            <a:tbl>
              <a:tblPr/>
              <a:tblGrid>
                <a:gridCol w="1440850"/>
                <a:gridCol w="1581102"/>
                <a:gridCol w="1919502"/>
                <a:gridCol w="1580286"/>
                <a:gridCol w="1693631"/>
              </a:tblGrid>
              <a:tr h="30784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Максим.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Миним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Средний балл (общее количество баллов/количество сдававших экзамен)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(количество/%)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Уровень </a:t>
                      </a: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обученн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93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Результаты ЕГЭ – 11 класс, 2009 г.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(по выбору)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2384404"/>
          <a:ext cx="8072494" cy="4106611"/>
        </p:xfrm>
        <a:graphic>
          <a:graphicData uri="http://schemas.openxmlformats.org/drawingml/2006/table">
            <a:tbl>
              <a:tblPr/>
              <a:tblGrid>
                <a:gridCol w="1928826"/>
                <a:gridCol w="1000132"/>
                <a:gridCol w="804277"/>
                <a:gridCol w="1715314"/>
                <a:gridCol w="1366588"/>
                <a:gridCol w="1257357"/>
              </a:tblGrid>
              <a:tr h="1544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 (общее количество баллов/количество сдававших экзамен)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(количество/%)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 обученности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России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Обществозн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53,3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Информ-ка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24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49,8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002" marR="66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Экзамены по выбору</a:t>
            </a: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 форме ЕГЭ)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Основные задачи мониторинга: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- </a:t>
            </a:r>
            <a:r>
              <a:rPr lang="ru-RU" b="1" dirty="0" smtClean="0"/>
              <a:t>Организовать </a:t>
            </a:r>
            <a:r>
              <a:rPr lang="ru-RU" dirty="0" smtClean="0"/>
              <a:t>наблюдения и измерения, получить достоверную и объективную информацию.</a:t>
            </a:r>
          </a:p>
          <a:p>
            <a:r>
              <a:rPr lang="ru-RU" dirty="0" smtClean="0"/>
              <a:t>- </a:t>
            </a:r>
            <a:r>
              <a:rPr lang="ru-RU" b="1" dirty="0" smtClean="0"/>
              <a:t>Систематизировать </a:t>
            </a:r>
            <a:r>
              <a:rPr lang="ru-RU" dirty="0" smtClean="0"/>
              <a:t>информацию, повысить ее оперативность и доступность.</a:t>
            </a:r>
          </a:p>
          <a:p>
            <a:r>
              <a:rPr lang="ru-RU" dirty="0" smtClean="0"/>
              <a:t>- </a:t>
            </a:r>
            <a:r>
              <a:rPr lang="ru-RU" b="1" dirty="0" smtClean="0"/>
              <a:t>Разработать и использовать </a:t>
            </a:r>
            <a:r>
              <a:rPr lang="ru-RU" dirty="0" smtClean="0"/>
              <a:t>диагностические методики.</a:t>
            </a:r>
          </a:p>
          <a:p>
            <a:r>
              <a:rPr lang="ru-RU" dirty="0" smtClean="0"/>
              <a:t>- </a:t>
            </a:r>
            <a:r>
              <a:rPr lang="ru-RU" b="1" dirty="0" smtClean="0"/>
              <a:t>Создать </a:t>
            </a:r>
            <a:r>
              <a:rPr lang="ru-RU" dirty="0" smtClean="0"/>
              <a:t>механизм мониторинговых исследований.</a:t>
            </a:r>
          </a:p>
          <a:p>
            <a:r>
              <a:rPr lang="ru-RU" dirty="0" smtClean="0"/>
              <a:t>- </a:t>
            </a:r>
            <a:r>
              <a:rPr lang="ru-RU" b="1" dirty="0" smtClean="0"/>
              <a:t>Своевременно выявлять </a:t>
            </a:r>
            <a:r>
              <a:rPr lang="ru-RU" dirty="0" smtClean="0"/>
              <a:t>изменения и вызвавшие их факторы.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Цель экспертизы: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788478"/>
          </a:xfrm>
        </p:spPr>
        <p:txBody>
          <a:bodyPr/>
          <a:lstStyle/>
          <a:p>
            <a:r>
              <a:rPr lang="ru-RU" dirty="0" smtClean="0"/>
              <a:t>оценить соответствие профессиональной подготовки учителя, состояния и результатов его педагогической деятельности тарифно-квалификационной характеристике заявленной или уже имеющийся категории.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5716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Диагностика педагогического мастерства учителя проводится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 4 этапа: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645602"/>
          </a:xfrm>
        </p:spPr>
        <p:txBody>
          <a:bodyPr/>
          <a:lstStyle/>
          <a:p>
            <a:pPr lvl="0"/>
            <a:r>
              <a:rPr lang="ru-RU" sz="3200" dirty="0" smtClean="0"/>
              <a:t>Самодиагностика.</a:t>
            </a:r>
          </a:p>
          <a:p>
            <a:pPr lvl="0"/>
            <a:r>
              <a:rPr lang="ru-RU" sz="3200" dirty="0" smtClean="0"/>
              <a:t>Экспертиза М/О.</a:t>
            </a:r>
          </a:p>
          <a:p>
            <a:pPr lvl="0"/>
            <a:r>
              <a:rPr lang="ru-RU" sz="3200" dirty="0" smtClean="0"/>
              <a:t>Экспертиза администрации школы.</a:t>
            </a:r>
          </a:p>
          <a:p>
            <a:pPr lvl="0"/>
            <a:r>
              <a:rPr lang="ru-RU" sz="3200" dirty="0" smtClean="0"/>
              <a:t>Анкетирование учащихся.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3 блока диагностики: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400279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 </a:t>
            </a:r>
            <a:r>
              <a:rPr lang="ru-RU" b="1" dirty="0" smtClean="0"/>
              <a:t>  </a:t>
            </a:r>
            <a:r>
              <a:rPr lang="en-US" b="1" dirty="0" smtClean="0"/>
              <a:t>  -   </a:t>
            </a:r>
            <a:r>
              <a:rPr lang="ru-RU" b="1" dirty="0" smtClean="0"/>
              <a:t>«Профессиональный уровень деятельности учителя»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II </a:t>
            </a:r>
            <a:r>
              <a:rPr lang="en-US" b="1" dirty="0" smtClean="0"/>
              <a:t>  - </a:t>
            </a:r>
            <a:r>
              <a:rPr lang="ru-RU" b="1" dirty="0" smtClean="0"/>
              <a:t> </a:t>
            </a:r>
            <a:r>
              <a:rPr lang="en-US" b="1" dirty="0" smtClean="0"/>
              <a:t> </a:t>
            </a:r>
            <a:r>
              <a:rPr lang="ru-RU" b="1" dirty="0" smtClean="0"/>
              <a:t> «Результативность профессиональной деятельности»</a:t>
            </a:r>
            <a:endParaRPr lang="en-US" b="1" dirty="0" smtClean="0"/>
          </a:p>
          <a:p>
            <a:pPr>
              <a:buNone/>
            </a:pPr>
            <a:endParaRPr lang="ru-RU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III</a:t>
            </a:r>
            <a:r>
              <a:rPr lang="en-US" b="1" dirty="0" smtClean="0"/>
              <a:t>  -  </a:t>
            </a:r>
            <a:r>
              <a:rPr lang="ru-RU" b="1" dirty="0" smtClean="0"/>
              <a:t> «Уровень коммуникативной культуры учителя»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Результативность профессиональной деятельности: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- </a:t>
            </a:r>
            <a:r>
              <a:rPr lang="ru-RU" dirty="0" smtClean="0"/>
              <a:t>динамика успеваемости обучающихся;</a:t>
            </a:r>
          </a:p>
          <a:p>
            <a:r>
              <a:rPr lang="ru-RU" dirty="0" smtClean="0"/>
              <a:t>-  качество контрольных срезов;</a:t>
            </a:r>
          </a:p>
          <a:p>
            <a:r>
              <a:rPr lang="ru-RU" dirty="0" smtClean="0"/>
              <a:t>-  качество сдачи ЕГЭ;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уровень воспитанности обучающихся;</a:t>
            </a:r>
          </a:p>
          <a:p>
            <a:r>
              <a:rPr lang="ru-RU" i="1" dirty="0" smtClean="0"/>
              <a:t>-  </a:t>
            </a:r>
            <a:r>
              <a:rPr lang="ru-RU" dirty="0" smtClean="0"/>
              <a:t>внеклассная работа по предмету;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 </a:t>
            </a:r>
            <a:r>
              <a:rPr lang="ru-RU" dirty="0" err="1" smtClean="0"/>
              <a:t>общеучебных</a:t>
            </a:r>
            <a:r>
              <a:rPr lang="ru-RU" dirty="0" smtClean="0"/>
              <a:t> умений и навыков;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развитие познавательного интереса обучающихся к предмету;</a:t>
            </a:r>
          </a:p>
          <a:p>
            <a:r>
              <a:rPr lang="ru-RU" i="1" dirty="0" smtClean="0"/>
              <a:t>-  </a:t>
            </a:r>
            <a:r>
              <a:rPr lang="ru-RU" dirty="0" smtClean="0"/>
              <a:t>развитие положительной учебной мотивации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Схема мониторинга: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 этап </a:t>
            </a:r>
            <a:r>
              <a:rPr lang="ru-RU" dirty="0" smtClean="0"/>
              <a:t>– </a:t>
            </a:r>
            <a:r>
              <a:rPr lang="ru-RU" b="1" dirty="0" smtClean="0"/>
              <a:t>подготовительный</a:t>
            </a:r>
            <a:r>
              <a:rPr lang="ru-RU" dirty="0" smtClean="0"/>
              <a:t> (постановка цели)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II</a:t>
            </a:r>
            <a:r>
              <a:rPr lang="ru-RU" b="1" dirty="0" smtClean="0">
                <a:solidFill>
                  <a:srgbClr val="FF0000"/>
                </a:solidFill>
              </a:rPr>
              <a:t> этап </a:t>
            </a:r>
            <a:r>
              <a:rPr lang="ru-RU" dirty="0" smtClean="0"/>
              <a:t>– </a:t>
            </a:r>
            <a:r>
              <a:rPr lang="ru-RU" b="1" dirty="0" smtClean="0"/>
              <a:t>практический</a:t>
            </a:r>
            <a:r>
              <a:rPr lang="ru-RU" dirty="0" smtClean="0"/>
              <a:t> (сбор информации)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III</a:t>
            </a:r>
            <a:r>
              <a:rPr lang="ru-RU" b="1" dirty="0" smtClean="0">
                <a:solidFill>
                  <a:srgbClr val="FF0000"/>
                </a:solidFill>
              </a:rPr>
              <a:t> этап </a:t>
            </a:r>
            <a:r>
              <a:rPr lang="ru-RU" dirty="0" smtClean="0"/>
              <a:t>– </a:t>
            </a:r>
            <a:r>
              <a:rPr lang="ru-RU" b="1" dirty="0" smtClean="0"/>
              <a:t>аналитический</a:t>
            </a:r>
            <a:r>
              <a:rPr lang="ru-RU" dirty="0" smtClean="0"/>
              <a:t> (обработка полученной информации)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Методы сбора, обработки и накопления информации: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074230"/>
          </a:xfrm>
        </p:spPr>
        <p:txBody>
          <a:bodyPr/>
          <a:lstStyle/>
          <a:p>
            <a:r>
              <a:rPr lang="ru-RU" b="1" dirty="0" smtClean="0"/>
              <a:t>- Экспертный опрос</a:t>
            </a:r>
          </a:p>
          <a:p>
            <a:r>
              <a:rPr lang="ru-RU" b="1" dirty="0" smtClean="0"/>
              <a:t>- Наблюдение</a:t>
            </a:r>
          </a:p>
          <a:p>
            <a:r>
              <a:rPr lang="ru-RU" b="1" dirty="0" smtClean="0"/>
              <a:t>- Анализ документации</a:t>
            </a:r>
          </a:p>
          <a:p>
            <a:r>
              <a:rPr lang="ru-RU" b="1" dirty="0" smtClean="0"/>
              <a:t>- Посещение уроков</a:t>
            </a:r>
          </a:p>
          <a:p>
            <a:r>
              <a:rPr lang="ru-RU" b="1" dirty="0" smtClean="0"/>
              <a:t>- Контроль ЗУН</a:t>
            </a:r>
          </a:p>
          <a:p>
            <a:r>
              <a:rPr lang="ru-RU" b="1" dirty="0" smtClean="0"/>
              <a:t>- Анкетирование</a:t>
            </a:r>
          </a:p>
          <a:p>
            <a:r>
              <a:rPr lang="ru-RU" b="1" dirty="0" smtClean="0"/>
              <a:t>- Тестирование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Модель мониторинга как управление профессиональной деятельностью учителя предполагает: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 Изучение кадрового состава педагогического коллектива</a:t>
            </a:r>
          </a:p>
          <a:p>
            <a:r>
              <a:rPr lang="ru-RU" dirty="0" smtClean="0"/>
              <a:t>- Учет возрастной категории педагогического коллектива</a:t>
            </a:r>
          </a:p>
          <a:p>
            <a:r>
              <a:rPr lang="ru-RU" dirty="0" smtClean="0"/>
              <a:t>- Динамика творческого развития, профессионального уровня</a:t>
            </a:r>
          </a:p>
          <a:p>
            <a:r>
              <a:rPr lang="ru-RU" dirty="0" smtClean="0"/>
              <a:t>- Сравнительная характеристика профессионального роста</a:t>
            </a:r>
          </a:p>
          <a:p>
            <a:r>
              <a:rPr lang="ru-RU" dirty="0" smtClean="0"/>
              <a:t>- Изучение возможностей</a:t>
            </a:r>
          </a:p>
          <a:p>
            <a:r>
              <a:rPr lang="ru-RU" dirty="0" smtClean="0"/>
              <a:t>- Изучение качества ЗУН по предметам</a:t>
            </a:r>
          </a:p>
          <a:p>
            <a:r>
              <a:rPr lang="ru-RU" dirty="0" smtClean="0"/>
              <a:t>- Изучение характера </a:t>
            </a:r>
            <a:r>
              <a:rPr lang="ru-RU" dirty="0" err="1" smtClean="0"/>
              <a:t>внутришкольных</a:t>
            </a:r>
            <a:r>
              <a:rPr lang="ru-RU" dirty="0" smtClean="0"/>
              <a:t> взаимоотношений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3573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Диагностика 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педагогического коллектива: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b="1" dirty="0" smtClean="0"/>
              <a:t>анализ результативности </a:t>
            </a:r>
            <a:r>
              <a:rPr lang="ru-RU" b="1" dirty="0" err="1" smtClean="0"/>
              <a:t>внутришкольного</a:t>
            </a:r>
            <a:r>
              <a:rPr lang="ru-RU" b="1" dirty="0" smtClean="0"/>
              <a:t> контроля;</a:t>
            </a:r>
          </a:p>
          <a:p>
            <a:pPr lvl="0"/>
            <a:r>
              <a:rPr lang="ru-RU" b="1" dirty="0" smtClean="0"/>
              <a:t>самоанализ педагогической деятельности учителей;</a:t>
            </a:r>
          </a:p>
          <a:p>
            <a:pPr lvl="0"/>
            <a:r>
              <a:rPr lang="ru-RU" b="1" dirty="0" smtClean="0"/>
              <a:t>изучение затруднений в работе учителей, диагностическая карта</a:t>
            </a:r>
          </a:p>
          <a:p>
            <a:pPr lvl="0"/>
            <a:r>
              <a:rPr lang="ru-RU" b="1" dirty="0" smtClean="0"/>
              <a:t>диагностика уровня педагогического сотрудничества в процессе обучения.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Что дает мониторинг администратору?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  <a:solidFill>
            <a:srgbClr val="00B050"/>
          </a:solidFill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sz="4000" dirty="0" smtClean="0"/>
              <a:t>Позволяет  </a:t>
            </a:r>
            <a:r>
              <a:rPr lang="ru-RU" sz="4000" i="1" dirty="0" smtClean="0"/>
              <a:t>установить  фактическое  состояние  педагогического мастерства учителя</a:t>
            </a:r>
            <a:endParaRPr lang="ru-RU" sz="4000" dirty="0" smtClean="0"/>
          </a:p>
          <a:p>
            <a:r>
              <a:rPr lang="ru-RU" sz="4000" dirty="0" smtClean="0"/>
              <a:t>- Определяет </a:t>
            </a:r>
            <a:r>
              <a:rPr lang="ru-RU" sz="4000" i="1" dirty="0" smtClean="0"/>
              <a:t>педагогические возможности учителя</a:t>
            </a:r>
            <a:endParaRPr lang="ru-RU" sz="4000" dirty="0" smtClean="0"/>
          </a:p>
          <a:p>
            <a:r>
              <a:rPr lang="ru-RU" sz="4000" dirty="0" smtClean="0"/>
              <a:t>- Определяет </a:t>
            </a:r>
            <a:r>
              <a:rPr lang="ru-RU" sz="4000" i="1" dirty="0" smtClean="0"/>
              <a:t>пути и средства для перевода учителя на  более высокий уровень </a:t>
            </a:r>
            <a:r>
              <a:rPr lang="ru-RU" sz="4000" dirty="0" smtClean="0"/>
              <a:t>профессиональных умений</a:t>
            </a:r>
          </a:p>
          <a:p>
            <a:r>
              <a:rPr lang="ru-RU" sz="4000" dirty="0" smtClean="0"/>
              <a:t>- Дает возможность </a:t>
            </a:r>
            <a:r>
              <a:rPr lang="ru-RU" sz="4000" i="1" dirty="0" smtClean="0"/>
              <a:t>оказать учителю конкретную помощь</a:t>
            </a:r>
            <a:endParaRPr lang="ru-RU" sz="4000" dirty="0" smtClean="0"/>
          </a:p>
          <a:p>
            <a:r>
              <a:rPr lang="ru-RU" sz="4000" dirty="0" smtClean="0"/>
              <a:t>- Совершенствует </a:t>
            </a:r>
            <a:r>
              <a:rPr lang="ru-RU" sz="4000" i="1" dirty="0" smtClean="0"/>
              <a:t>процесс </a:t>
            </a:r>
            <a:r>
              <a:rPr lang="ru-RU" sz="4000" i="1" dirty="0" err="1" smtClean="0"/>
              <a:t>внутришкольного</a:t>
            </a:r>
            <a:r>
              <a:rPr lang="ru-RU" sz="4000" i="1" dirty="0" smtClean="0"/>
              <a:t> управления, </a:t>
            </a:r>
            <a:r>
              <a:rPr lang="ru-RU" sz="4000" dirty="0" smtClean="0"/>
              <a:t>демократизируя,</a:t>
            </a:r>
          </a:p>
          <a:p>
            <a:pPr>
              <a:buNone/>
            </a:pPr>
            <a:r>
              <a:rPr lang="ru-RU" sz="4000" dirty="0" smtClean="0"/>
              <a:t>    интенсифицируя его.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Апекс">
    <a:majorFont>
      <a:latin typeface="Lucida Sans"/>
      <a:ea typeface=""/>
      <a:cs typeface=""/>
      <a:font script="Grek" typeface="Arial"/>
      <a:font script="Cyrl" typeface="Arial"/>
      <a:font script="Jpan" typeface="HG丸ｺﾞｼｯｸM-PRO"/>
      <a:font script="Hang" typeface="휴먼옛체"/>
      <a:font script="Hans" typeface="黑体"/>
      <a:font script="Hant" typeface="微軟正黑體"/>
      <a:font script="Arab" typeface="Tahoma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明朝B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Апекс">
    <a:fillStyleLst>
      <a:solidFill>
        <a:schemeClr val="phClr"/>
      </a:solidFill>
      <a:gradFill rotWithShape="1">
        <a:gsLst>
          <a:gs pos="20000">
            <a:schemeClr val="phClr">
              <a:tint val="9000"/>
            </a:schemeClr>
          </a:gs>
          <a:gs pos="100000">
            <a:schemeClr val="phClr">
              <a:tint val="70000"/>
              <a:satMod val="100000"/>
            </a:schemeClr>
          </a:gs>
        </a:gsLst>
        <a:path path="circle">
          <a:fillToRect l="-15000" t="-15000" r="115000" b="115000"/>
        </a:path>
      </a:gradFill>
      <a:gradFill rotWithShape="1">
        <a:gsLst>
          <a:gs pos="0">
            <a:schemeClr val="phClr">
              <a:shade val="60000"/>
            </a:schemeClr>
          </a:gs>
          <a:gs pos="33000">
            <a:schemeClr val="phClr">
              <a:tint val="86500"/>
            </a:schemeClr>
          </a:gs>
          <a:gs pos="46750">
            <a:schemeClr val="phClr">
              <a:tint val="71000"/>
              <a:satMod val="112000"/>
            </a:schemeClr>
          </a:gs>
          <a:gs pos="53000">
            <a:schemeClr val="phClr">
              <a:tint val="71000"/>
              <a:satMod val="112000"/>
            </a:schemeClr>
          </a:gs>
          <a:gs pos="68000">
            <a:schemeClr val="phClr">
              <a:tint val="86000"/>
            </a:schemeClr>
          </a:gs>
          <a:gs pos="100000">
            <a:schemeClr val="phClr">
              <a:shade val="60000"/>
            </a:schemeClr>
          </a:gs>
        </a:gsLst>
        <a:lin ang="8350000" scaled="1"/>
      </a:gradFill>
    </a:fillStyleLst>
    <a:lnStyleLst>
      <a:ln w="9525" cap="flat" cmpd="sng" algn="ctr">
        <a:solidFill>
          <a:schemeClr val="phClr">
            <a:shade val="48000"/>
            <a:satMod val="11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130000" dist="101600" dir="2700000" algn="tl" rotWithShape="0">
            <a:srgbClr val="000000">
              <a:alpha val="350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0000"/>
              <a:satMod val="180000"/>
            </a:schemeClr>
          </a:gs>
          <a:gs pos="100000">
            <a:schemeClr val="phClr">
              <a:shade val="45000"/>
              <a:satMod val="120000"/>
            </a:schemeClr>
          </a:gs>
        </a:gsLst>
        <a:path path="circle">
          <a:fillToRect r="100000" b="100000"/>
        </a:path>
      </a:gradFill>
      <a:blipFill>
        <a:blip xmlns:r="http://schemas.openxmlformats.org/officeDocument/2006/relationships" r:embed="rId1">
          <a:duotone>
            <a:schemeClr val="phClr">
              <a:shade val="3000"/>
              <a:satMod val="110000"/>
            </a:schemeClr>
            <a:schemeClr val="phClr">
              <a:tint val="60000"/>
              <a:satMod val="425000"/>
            </a:schemeClr>
          </a:duotone>
        </a:blip>
        <a:stretch>
          <a:fillRect/>
        </a:stretch>
      </a:blipFill>
    </a:bgFillStyleLst>
  </a:fmt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Апекс">
    <a:majorFont>
      <a:latin typeface="Lucida Sans"/>
      <a:ea typeface=""/>
      <a:cs typeface=""/>
      <a:font script="Grek" typeface="Arial"/>
      <a:font script="Cyrl" typeface="Arial"/>
      <a:font script="Jpan" typeface="HG丸ｺﾞｼｯｸM-PRO"/>
      <a:font script="Hang" typeface="휴먼옛체"/>
      <a:font script="Hans" typeface="黑体"/>
      <a:font script="Hant" typeface="微軟正黑體"/>
      <a:font script="Arab" typeface="Tahoma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明朝B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Апекс">
    <a:fillStyleLst>
      <a:solidFill>
        <a:schemeClr val="phClr"/>
      </a:solidFill>
      <a:gradFill rotWithShape="1">
        <a:gsLst>
          <a:gs pos="20000">
            <a:schemeClr val="phClr">
              <a:tint val="9000"/>
            </a:schemeClr>
          </a:gs>
          <a:gs pos="100000">
            <a:schemeClr val="phClr">
              <a:tint val="70000"/>
              <a:satMod val="100000"/>
            </a:schemeClr>
          </a:gs>
        </a:gsLst>
        <a:path path="circle">
          <a:fillToRect l="-15000" t="-15000" r="115000" b="115000"/>
        </a:path>
      </a:gradFill>
      <a:gradFill rotWithShape="1">
        <a:gsLst>
          <a:gs pos="0">
            <a:schemeClr val="phClr">
              <a:shade val="60000"/>
            </a:schemeClr>
          </a:gs>
          <a:gs pos="33000">
            <a:schemeClr val="phClr">
              <a:tint val="86500"/>
            </a:schemeClr>
          </a:gs>
          <a:gs pos="46750">
            <a:schemeClr val="phClr">
              <a:tint val="71000"/>
              <a:satMod val="112000"/>
            </a:schemeClr>
          </a:gs>
          <a:gs pos="53000">
            <a:schemeClr val="phClr">
              <a:tint val="71000"/>
              <a:satMod val="112000"/>
            </a:schemeClr>
          </a:gs>
          <a:gs pos="68000">
            <a:schemeClr val="phClr">
              <a:tint val="86000"/>
            </a:schemeClr>
          </a:gs>
          <a:gs pos="100000">
            <a:schemeClr val="phClr">
              <a:shade val="60000"/>
            </a:schemeClr>
          </a:gs>
        </a:gsLst>
        <a:lin ang="8350000" scaled="1"/>
      </a:gradFill>
    </a:fillStyleLst>
    <a:lnStyleLst>
      <a:ln w="9525" cap="flat" cmpd="sng" algn="ctr">
        <a:solidFill>
          <a:schemeClr val="phClr">
            <a:shade val="48000"/>
            <a:satMod val="11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130000" dist="101600" dir="2700000" algn="tl" rotWithShape="0">
            <a:srgbClr val="000000">
              <a:alpha val="350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0000"/>
              <a:satMod val="180000"/>
            </a:schemeClr>
          </a:gs>
          <a:gs pos="100000">
            <a:schemeClr val="phClr">
              <a:shade val="45000"/>
              <a:satMod val="120000"/>
            </a:schemeClr>
          </a:gs>
        </a:gsLst>
        <a:path path="circle">
          <a:fillToRect r="100000" b="100000"/>
        </a:path>
      </a:gradFill>
      <a:blipFill>
        <a:blip xmlns:r="http://schemas.openxmlformats.org/officeDocument/2006/relationships" r:embed="rId1">
          <a:duotone>
            <a:schemeClr val="phClr">
              <a:shade val="3000"/>
              <a:satMod val="110000"/>
            </a:schemeClr>
            <a:schemeClr val="phClr">
              <a:tint val="60000"/>
              <a:satMod val="425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620</TotalTime>
  <Words>1617</Words>
  <Application>Microsoft Office PowerPoint</Application>
  <PresentationFormat>Экран (4:3)</PresentationFormat>
  <Paragraphs>539</Paragraphs>
  <Slides>43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Городская</vt:lpstr>
      <vt:lpstr>Семинар  заместителей директоров  по учебно-воспитательной работе:</vt:lpstr>
      <vt:lpstr>Мониторинг как инструмент управления профессиональной деятельностью учителя </vt:lpstr>
      <vt:lpstr>Цель мониторинга:</vt:lpstr>
      <vt:lpstr>Основные задачи мониторинга:</vt:lpstr>
      <vt:lpstr>Схема мониторинга:</vt:lpstr>
      <vt:lpstr>Методы сбора, обработки и накопления информации:</vt:lpstr>
      <vt:lpstr>Модель мониторинга как управление профессиональной деятельностью учителя предполагает:</vt:lpstr>
      <vt:lpstr>Диагностика  педагогического коллектива:</vt:lpstr>
      <vt:lpstr>Что дает мониторинг администратору? </vt:lpstr>
      <vt:lpstr>Периоды становления профессионализма педагогов:</vt:lpstr>
      <vt:lpstr>Сведения о педагогическом коллективе:  средний возраст – 46 лет</vt:lpstr>
      <vt:lpstr>Образование  педагогического коллектива:</vt:lpstr>
      <vt:lpstr>Сравнительная характеристика качества знаний, СОУ и успеваемости филологов:</vt:lpstr>
      <vt:lpstr>Качество знаний и успеваемость:</vt:lpstr>
      <vt:lpstr>Результаты мониторинга работы с детьми, мотивированными на учёбу:</vt:lpstr>
      <vt:lpstr>Качество знаний обучающихся по предметам:</vt:lpstr>
      <vt:lpstr>Успеваемость обучающихся за 2007,2008,2009 год</vt:lpstr>
      <vt:lpstr>Результаты техники чтения</vt:lpstr>
      <vt:lpstr>Сопоставление результатов  2009-2010  учебного года: I четверть               II четверть</vt:lpstr>
      <vt:lpstr>Состав семей обучающихся:</vt:lpstr>
      <vt:lpstr>Социальное положение семей обучающихся:</vt:lpstr>
      <vt:lpstr>Виды деятельности социального педагога с учащимися, стоящими на различных видах учета  в 2009 – 2010 учебном году. </vt:lpstr>
      <vt:lpstr>Обобщенный мониторинг посещаемости занятий 2009 – 2010 учебного года </vt:lpstr>
      <vt:lpstr>Курсовая подготовка:</vt:lpstr>
      <vt:lpstr>Диагностика педагогического мастерства учителя в условиях модернизации содержания образования</vt:lpstr>
      <vt:lpstr>Задачи  педагогической диагностики:</vt:lpstr>
      <vt:lpstr>Функции  педагогической диагностики:</vt:lpstr>
      <vt:lpstr>Слайд 28</vt:lpstr>
      <vt:lpstr>Принципы  педагогической диагностики:</vt:lpstr>
      <vt:lpstr>Самодиагностика  педагогической деятельности:</vt:lpstr>
      <vt:lpstr>Направления самодиагностики:</vt:lpstr>
      <vt:lpstr>САМОАНАЛИЗ И САМООЦЕНКА УРОКА УЧИТЕЛЕМ: </vt:lpstr>
      <vt:lpstr>Экспертиза педагогической деятельности учителя:</vt:lpstr>
      <vt:lpstr>При экспертизе используются следующие методы:</vt:lpstr>
      <vt:lpstr>Результаты ГИА в 9 классе, 2009 год:</vt:lpstr>
      <vt:lpstr>Результаты ГИА - 9 класс, 2009 год (предметы по выбору):</vt:lpstr>
      <vt:lpstr>Математика (в форме ЕГЭ)- 11 класс, 2009 год</vt:lpstr>
      <vt:lpstr>Русский язык (в форме ЕГЭ) – 11 класс, 2009 год</vt:lpstr>
      <vt:lpstr>Результаты ЕГЭ – 11 класс, 2009 г. (по выбору)</vt:lpstr>
      <vt:lpstr>Цель экспертизы:</vt:lpstr>
      <vt:lpstr>Диагностика педагогического мастерства учителя проводится  в 4 этапа:</vt:lpstr>
      <vt:lpstr>3 блока диагностики:</vt:lpstr>
      <vt:lpstr>Результативность профессиональной деятельности: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 заместителей директоров  по учебно-воспитательной работе:</dc:title>
  <dc:creator>User</dc:creator>
  <cp:lastModifiedBy>школа</cp:lastModifiedBy>
  <cp:revision>62</cp:revision>
  <dcterms:created xsi:type="dcterms:W3CDTF">2010-04-12T17:49:30Z</dcterms:created>
  <dcterms:modified xsi:type="dcterms:W3CDTF">2010-04-15T00:10:44Z</dcterms:modified>
</cp:coreProperties>
</file>